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8"/>
  </p:notesMasterIdLst>
  <p:sldIdLst>
    <p:sldId id="256" r:id="rId2"/>
    <p:sldId id="299" r:id="rId3"/>
    <p:sldId id="257" r:id="rId4"/>
    <p:sldId id="258" r:id="rId5"/>
    <p:sldId id="262" r:id="rId6"/>
    <p:sldId id="275" r:id="rId7"/>
    <p:sldId id="276" r:id="rId8"/>
    <p:sldId id="263" r:id="rId9"/>
    <p:sldId id="274" r:id="rId10"/>
    <p:sldId id="264" r:id="rId11"/>
    <p:sldId id="269" r:id="rId12"/>
    <p:sldId id="272" r:id="rId13"/>
    <p:sldId id="268" r:id="rId14"/>
    <p:sldId id="270" r:id="rId15"/>
    <p:sldId id="267" r:id="rId16"/>
    <p:sldId id="273" r:id="rId17"/>
    <p:sldId id="266" r:id="rId18"/>
    <p:sldId id="277" r:id="rId19"/>
    <p:sldId id="278" r:id="rId20"/>
    <p:sldId id="280" r:id="rId21"/>
    <p:sldId id="281" r:id="rId22"/>
    <p:sldId id="282" r:id="rId23"/>
    <p:sldId id="283" r:id="rId24"/>
    <p:sldId id="284" r:id="rId25"/>
    <p:sldId id="285" r:id="rId26"/>
    <p:sldId id="287" r:id="rId27"/>
    <p:sldId id="288" r:id="rId28"/>
    <p:sldId id="291" r:id="rId29"/>
    <p:sldId id="290" r:id="rId30"/>
    <p:sldId id="293" r:id="rId31"/>
    <p:sldId id="294" r:id="rId32"/>
    <p:sldId id="295" r:id="rId33"/>
    <p:sldId id="296" r:id="rId34"/>
    <p:sldId id="297" r:id="rId35"/>
    <p:sldId id="298" r:id="rId36"/>
    <p:sldId id="279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CC6E2"/>
    <a:srgbClr val="3F5767"/>
    <a:srgbClr val="71ADBC"/>
    <a:srgbClr val="DEF0F8"/>
    <a:srgbClr val="EBFCFF"/>
    <a:srgbClr val="87DAFB"/>
    <a:srgbClr val="729CBB"/>
    <a:srgbClr val="D8E6EB"/>
    <a:srgbClr val="D5F0FB"/>
    <a:srgbClr val="81D2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549"/>
    <p:restoredTop sz="94645"/>
  </p:normalViewPr>
  <p:slideViewPr>
    <p:cSldViewPr snapToGrid="0" snapToObjects="1">
      <p:cViewPr>
        <p:scale>
          <a:sx n="84" d="100"/>
          <a:sy n="84" d="100"/>
        </p:scale>
        <p:origin x="440" y="9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notesMaster" Target="notesMasters/notesMaster1.xml"/><Relationship Id="rId39" Type="http://schemas.openxmlformats.org/officeDocument/2006/relationships/presProps" Target="presProps.xml"/><Relationship Id="rId40" Type="http://schemas.openxmlformats.org/officeDocument/2006/relationships/viewProps" Target="viewProps.xml"/><Relationship Id="rId41" Type="http://schemas.openxmlformats.org/officeDocument/2006/relationships/theme" Target="theme/theme1.xml"/><Relationship Id="rId4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0CD969-9ABD-F149-A882-3F3A23FE8512}" type="datetimeFigureOut">
              <a:rPr lang="en-US" smtClean="0"/>
              <a:t>11/18/16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5067E5-FCB3-6A43-8289-04CDEE894C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7846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mesassi@microsoft.com</a:t>
            </a:r>
            <a:endParaRPr lang="en-US" dirty="0" smtClean="0"/>
          </a:p>
          <a:p>
            <a:r>
              <a:rPr lang="en-US" dirty="0" smtClean="0"/>
              <a:t>425-435-8370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5067E5-FCB3-6A43-8289-04CDEE894C7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6219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C2B21-0C9E-1F4B-9292-46B1E1963493}" type="datetimeFigureOut">
              <a:rPr lang="en-US" smtClean="0"/>
              <a:t>11/18/16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8E5B4-6AD0-6D40-B9D7-F9B32C099E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2792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C2B21-0C9E-1F4B-9292-46B1E1963493}" type="datetimeFigureOut">
              <a:rPr lang="en-US" smtClean="0"/>
              <a:t>11/18/16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8E5B4-6AD0-6D40-B9D7-F9B32C099E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678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C2B21-0C9E-1F4B-9292-46B1E1963493}" type="datetimeFigureOut">
              <a:rPr lang="en-US" smtClean="0"/>
              <a:t>11/18/16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8E5B4-6AD0-6D40-B9D7-F9B32C099E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2144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C2B21-0C9E-1F4B-9292-46B1E1963493}" type="datetimeFigureOut">
              <a:rPr lang="en-US" smtClean="0"/>
              <a:t>11/18/16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8E5B4-6AD0-6D40-B9D7-F9B32C099E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2139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C2B21-0C9E-1F4B-9292-46B1E1963493}" type="datetimeFigureOut">
              <a:rPr lang="en-US" smtClean="0"/>
              <a:t>11/18/16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8E5B4-6AD0-6D40-B9D7-F9B32C099E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1420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C2B21-0C9E-1F4B-9292-46B1E1963493}" type="datetimeFigureOut">
              <a:rPr lang="en-US" smtClean="0"/>
              <a:t>11/18/16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8E5B4-6AD0-6D40-B9D7-F9B32C099E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3253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C2B21-0C9E-1F4B-9292-46B1E1963493}" type="datetimeFigureOut">
              <a:rPr lang="en-US" smtClean="0"/>
              <a:t>11/18/16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8E5B4-6AD0-6D40-B9D7-F9B32C099E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483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C2B21-0C9E-1F4B-9292-46B1E1963493}" type="datetimeFigureOut">
              <a:rPr lang="en-US" smtClean="0"/>
              <a:t>11/18/16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8E5B4-6AD0-6D40-B9D7-F9B32C099E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1080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C2B21-0C9E-1F4B-9292-46B1E1963493}" type="datetimeFigureOut">
              <a:rPr lang="en-US" smtClean="0"/>
              <a:t>11/18/16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8E5B4-6AD0-6D40-B9D7-F9B32C099E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934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C2B21-0C9E-1F4B-9292-46B1E1963493}" type="datetimeFigureOut">
              <a:rPr lang="en-US" smtClean="0"/>
              <a:t>11/18/16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8E5B4-6AD0-6D40-B9D7-F9B32C099E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2294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C2B21-0C9E-1F4B-9292-46B1E1963493}" type="datetimeFigureOut">
              <a:rPr lang="en-US" smtClean="0"/>
              <a:t>11/18/16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8E5B4-6AD0-6D40-B9D7-F9B32C099E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4638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DC2B21-0C9E-1F4B-9292-46B1E1963493}" type="datetimeFigureOut">
              <a:rPr lang="en-US" smtClean="0"/>
              <a:t>11/18/16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B8E5B4-6AD0-6D40-B9D7-F9B32C099E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805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3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3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3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3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3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3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3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3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8.png"/><Relationship Id="rId7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13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3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3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t="7689" b="7689"/>
          <a:stretch/>
        </p:blipFill>
        <p:spPr>
          <a:xfrm>
            <a:off x="-11316" y="-1"/>
            <a:ext cx="12203316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517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solidFill>
              <a:srgbClr val="629EB7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362857" y="322316"/>
            <a:ext cx="51961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solidFill>
                  <a:srgbClr val="3F5767"/>
                </a:solidFill>
              </a:rPr>
              <a:t>I</a:t>
            </a:r>
            <a:r>
              <a:rPr lang="zh-CN" altLang="en-US" sz="3200" dirty="0" smtClean="0">
                <a:solidFill>
                  <a:srgbClr val="3F5767"/>
                </a:solidFill>
              </a:rPr>
              <a:t> </a:t>
            </a:r>
            <a:r>
              <a:rPr lang="en-US" altLang="zh-CN" sz="3200" dirty="0" smtClean="0">
                <a:solidFill>
                  <a:srgbClr val="3F5767"/>
                </a:solidFill>
              </a:rPr>
              <a:t>want</a:t>
            </a:r>
            <a:r>
              <a:rPr lang="zh-CN" altLang="en-US" sz="3200" dirty="0" smtClean="0">
                <a:solidFill>
                  <a:srgbClr val="3F5767"/>
                </a:solidFill>
              </a:rPr>
              <a:t> </a:t>
            </a:r>
            <a:r>
              <a:rPr lang="en-US" altLang="zh-CN" sz="3200" dirty="0" smtClean="0">
                <a:solidFill>
                  <a:srgbClr val="3F5767"/>
                </a:solidFill>
              </a:rPr>
              <a:t>to</a:t>
            </a:r>
            <a:r>
              <a:rPr lang="zh-CN" altLang="en-US" sz="3200" dirty="0" smtClean="0">
                <a:solidFill>
                  <a:srgbClr val="3F5767"/>
                </a:solidFill>
              </a:rPr>
              <a:t> </a:t>
            </a:r>
            <a:r>
              <a:rPr lang="en-US" altLang="zh-CN" sz="3200" dirty="0" smtClean="0">
                <a:solidFill>
                  <a:srgbClr val="3F5767"/>
                </a:solidFill>
              </a:rPr>
              <a:t>be</a:t>
            </a:r>
            <a:r>
              <a:rPr lang="zh-CN" altLang="en-US" sz="3200" dirty="0" smtClean="0">
                <a:solidFill>
                  <a:srgbClr val="3F5767"/>
                </a:solidFill>
              </a:rPr>
              <a:t> </a:t>
            </a:r>
            <a:r>
              <a:rPr lang="en-US" altLang="zh-CN" sz="3200" dirty="0" smtClean="0">
                <a:solidFill>
                  <a:srgbClr val="3F5767"/>
                </a:solidFill>
              </a:rPr>
              <a:t>a</a:t>
            </a:r>
            <a:r>
              <a:rPr lang="zh-CN" altLang="en-US" sz="3200" dirty="0" smtClean="0">
                <a:solidFill>
                  <a:srgbClr val="3F5767"/>
                </a:solidFill>
              </a:rPr>
              <a:t> </a:t>
            </a:r>
            <a:endParaRPr lang="en-US" sz="3200" dirty="0">
              <a:solidFill>
                <a:srgbClr val="3F5767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830286" y="306302"/>
            <a:ext cx="3294743" cy="584775"/>
          </a:xfrm>
          <a:prstGeom prst="rect">
            <a:avLst/>
          </a:prstGeom>
          <a:solidFill>
            <a:srgbClr val="7CC6E1">
              <a:alpha val="2902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2830286" y="306301"/>
            <a:ext cx="37537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solidFill>
                  <a:srgbClr val="3F5767"/>
                </a:solidFill>
              </a:rPr>
              <a:t>Software</a:t>
            </a:r>
            <a:r>
              <a:rPr lang="zh-CN" altLang="en-US" sz="3200" dirty="0" smtClean="0">
                <a:solidFill>
                  <a:srgbClr val="3F5767"/>
                </a:solidFill>
              </a:rPr>
              <a:t> </a:t>
            </a:r>
            <a:r>
              <a:rPr lang="en-US" altLang="zh-CN" sz="3200" dirty="0" smtClean="0">
                <a:solidFill>
                  <a:srgbClr val="3F5767"/>
                </a:solidFill>
              </a:rPr>
              <a:t>Engineer</a:t>
            </a:r>
            <a:endParaRPr lang="en-US" sz="3200" dirty="0">
              <a:solidFill>
                <a:srgbClr val="81D2F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62857" y="907090"/>
            <a:ext cx="51961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solidFill>
                  <a:srgbClr val="3F5767"/>
                </a:solidFill>
              </a:rPr>
              <a:t>Now,</a:t>
            </a:r>
            <a:r>
              <a:rPr lang="zh-CN" altLang="en-US" sz="3200" dirty="0" smtClean="0">
                <a:solidFill>
                  <a:srgbClr val="3F5767"/>
                </a:solidFill>
              </a:rPr>
              <a:t> </a:t>
            </a:r>
            <a:r>
              <a:rPr lang="en-US" altLang="zh-CN" sz="3200" dirty="0" smtClean="0">
                <a:solidFill>
                  <a:srgbClr val="3F5767"/>
                </a:solidFill>
              </a:rPr>
              <a:t>I</a:t>
            </a:r>
            <a:r>
              <a:rPr lang="zh-CN" altLang="en-US" sz="3200" dirty="0" smtClean="0">
                <a:solidFill>
                  <a:srgbClr val="3F5767"/>
                </a:solidFill>
              </a:rPr>
              <a:t> </a:t>
            </a:r>
            <a:r>
              <a:rPr lang="en-US" altLang="zh-CN" sz="3200" dirty="0" smtClean="0">
                <a:solidFill>
                  <a:srgbClr val="3F5767"/>
                </a:solidFill>
              </a:rPr>
              <a:t>know</a:t>
            </a:r>
            <a:endParaRPr lang="en-US" sz="3200" dirty="0">
              <a:solidFill>
                <a:srgbClr val="3F5767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64458" y="1607979"/>
            <a:ext cx="1451429" cy="1451429"/>
          </a:xfrm>
          <a:prstGeom prst="rect">
            <a:avLst/>
          </a:prstGeom>
          <a:noFill/>
          <a:ln>
            <a:solidFill>
              <a:srgbClr val="629E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rgbClr val="3F5767"/>
                </a:solidFill>
              </a:rPr>
              <a:t>Java</a:t>
            </a:r>
            <a:endParaRPr lang="en-US" sz="3200" dirty="0">
              <a:solidFill>
                <a:srgbClr val="3F5767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017487" y="1607979"/>
            <a:ext cx="1451429" cy="1451429"/>
          </a:xfrm>
          <a:prstGeom prst="rect">
            <a:avLst/>
          </a:prstGeom>
          <a:noFill/>
          <a:ln>
            <a:solidFill>
              <a:srgbClr val="629E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 smtClean="0">
                <a:solidFill>
                  <a:srgbClr val="3F5767"/>
                </a:solidFill>
              </a:rPr>
              <a:t>C++</a:t>
            </a:r>
            <a:endParaRPr lang="en-US" sz="3200" dirty="0">
              <a:solidFill>
                <a:srgbClr val="3F5767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6705602" y="1607978"/>
            <a:ext cx="1451429" cy="1451429"/>
          </a:xfrm>
          <a:prstGeom prst="rect">
            <a:avLst/>
          </a:prstGeom>
          <a:noFill/>
          <a:ln>
            <a:solidFill>
              <a:srgbClr val="629E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rgbClr val="3F5767"/>
                </a:solidFill>
              </a:rPr>
              <a:t>C</a:t>
            </a:r>
            <a:endParaRPr lang="en-US" sz="3200" dirty="0">
              <a:solidFill>
                <a:srgbClr val="3F5767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8267655" y="1607978"/>
            <a:ext cx="1451429" cy="1451429"/>
          </a:xfrm>
          <a:prstGeom prst="rect">
            <a:avLst/>
          </a:prstGeom>
          <a:noFill/>
          <a:ln>
            <a:solidFill>
              <a:srgbClr val="629E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rgbClr val="3F5767"/>
                </a:solidFill>
              </a:rPr>
              <a:t>Fool</a:t>
            </a:r>
            <a:endParaRPr lang="en-US" sz="3200" dirty="0">
              <a:solidFill>
                <a:srgbClr val="3F5767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570516" y="1607978"/>
            <a:ext cx="1451429" cy="1451429"/>
          </a:xfrm>
          <a:prstGeom prst="rect">
            <a:avLst/>
          </a:prstGeom>
          <a:noFill/>
          <a:ln>
            <a:solidFill>
              <a:srgbClr val="629E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rgbClr val="3F5767"/>
                </a:solidFill>
              </a:rPr>
              <a:t>JavaScript</a:t>
            </a:r>
            <a:endParaRPr lang="en-US" sz="2400" dirty="0">
              <a:solidFill>
                <a:srgbClr val="3F5767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5132569" y="1607978"/>
            <a:ext cx="1451429" cy="1451429"/>
          </a:xfrm>
          <a:prstGeom prst="rect">
            <a:avLst/>
          </a:prstGeom>
          <a:noFill/>
          <a:ln>
            <a:solidFill>
              <a:srgbClr val="629E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rgbClr val="3F5767"/>
                </a:solidFill>
              </a:rPr>
              <a:t>Go</a:t>
            </a:r>
            <a:endParaRPr lang="en-US" sz="3200" dirty="0">
              <a:solidFill>
                <a:srgbClr val="3F5767"/>
              </a:solidFill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3306" y="347508"/>
            <a:ext cx="734786" cy="534390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464458" y="3175522"/>
            <a:ext cx="1807687" cy="664166"/>
          </a:xfrm>
          <a:prstGeom prst="rect">
            <a:avLst/>
          </a:prstGeom>
          <a:solidFill>
            <a:srgbClr val="3F57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 smtClean="0">
                <a:solidFill>
                  <a:schemeClr val="bg1"/>
                </a:solidFill>
              </a:rPr>
              <a:t>I’m</a:t>
            </a:r>
            <a:r>
              <a:rPr lang="zh-CN" altLang="en-US" sz="2800" dirty="0" smtClean="0">
                <a:solidFill>
                  <a:schemeClr val="bg1"/>
                </a:solidFill>
              </a:rPr>
              <a:t> </a:t>
            </a:r>
            <a:r>
              <a:rPr lang="en-US" altLang="zh-CN" sz="2800" dirty="0" smtClean="0">
                <a:solidFill>
                  <a:schemeClr val="bg1"/>
                </a:solidFill>
              </a:rPr>
              <a:t>done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1356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solidFill>
              <a:srgbClr val="629EB7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362857" y="322316"/>
            <a:ext cx="51961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solidFill>
                  <a:srgbClr val="3F5767"/>
                </a:solidFill>
              </a:rPr>
              <a:t>I</a:t>
            </a:r>
            <a:r>
              <a:rPr lang="zh-CN" altLang="en-US" sz="3200" dirty="0" smtClean="0">
                <a:solidFill>
                  <a:srgbClr val="3F5767"/>
                </a:solidFill>
              </a:rPr>
              <a:t> </a:t>
            </a:r>
            <a:r>
              <a:rPr lang="en-US" altLang="zh-CN" sz="3200" dirty="0" smtClean="0">
                <a:solidFill>
                  <a:srgbClr val="3F5767"/>
                </a:solidFill>
              </a:rPr>
              <a:t>want</a:t>
            </a:r>
            <a:r>
              <a:rPr lang="zh-CN" altLang="en-US" sz="3200" dirty="0" smtClean="0">
                <a:solidFill>
                  <a:srgbClr val="3F5767"/>
                </a:solidFill>
              </a:rPr>
              <a:t> </a:t>
            </a:r>
            <a:r>
              <a:rPr lang="en-US" altLang="zh-CN" sz="3200" dirty="0" smtClean="0">
                <a:solidFill>
                  <a:srgbClr val="3F5767"/>
                </a:solidFill>
              </a:rPr>
              <a:t>to</a:t>
            </a:r>
            <a:r>
              <a:rPr lang="zh-CN" altLang="en-US" sz="3200" dirty="0" smtClean="0">
                <a:solidFill>
                  <a:srgbClr val="3F5767"/>
                </a:solidFill>
              </a:rPr>
              <a:t> </a:t>
            </a:r>
            <a:r>
              <a:rPr lang="en-US" altLang="zh-CN" sz="3200" dirty="0" smtClean="0">
                <a:solidFill>
                  <a:srgbClr val="3F5767"/>
                </a:solidFill>
              </a:rPr>
              <a:t>be</a:t>
            </a:r>
            <a:r>
              <a:rPr lang="zh-CN" altLang="en-US" sz="3200" dirty="0" smtClean="0">
                <a:solidFill>
                  <a:srgbClr val="3F5767"/>
                </a:solidFill>
              </a:rPr>
              <a:t> </a:t>
            </a:r>
            <a:r>
              <a:rPr lang="en-US" altLang="zh-CN" sz="3200" dirty="0" smtClean="0">
                <a:solidFill>
                  <a:srgbClr val="3F5767"/>
                </a:solidFill>
              </a:rPr>
              <a:t>a</a:t>
            </a:r>
            <a:r>
              <a:rPr lang="zh-CN" altLang="en-US" sz="3200" dirty="0" smtClean="0">
                <a:solidFill>
                  <a:srgbClr val="3F5767"/>
                </a:solidFill>
              </a:rPr>
              <a:t> </a:t>
            </a:r>
            <a:endParaRPr lang="en-US" sz="3200" dirty="0">
              <a:solidFill>
                <a:srgbClr val="3F5767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830286" y="306302"/>
            <a:ext cx="3294743" cy="584775"/>
          </a:xfrm>
          <a:prstGeom prst="rect">
            <a:avLst/>
          </a:prstGeom>
          <a:solidFill>
            <a:srgbClr val="7CC6E1">
              <a:alpha val="2902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2830286" y="306301"/>
            <a:ext cx="37537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solidFill>
                  <a:srgbClr val="3F5767"/>
                </a:solidFill>
              </a:rPr>
              <a:t>Software</a:t>
            </a:r>
            <a:r>
              <a:rPr lang="zh-CN" altLang="en-US" sz="3200" dirty="0" smtClean="0">
                <a:solidFill>
                  <a:srgbClr val="3F5767"/>
                </a:solidFill>
              </a:rPr>
              <a:t> </a:t>
            </a:r>
            <a:r>
              <a:rPr lang="en-US" altLang="zh-CN" sz="3200" dirty="0" smtClean="0">
                <a:solidFill>
                  <a:srgbClr val="3F5767"/>
                </a:solidFill>
              </a:rPr>
              <a:t>Engineer</a:t>
            </a:r>
            <a:endParaRPr lang="en-US" sz="3200" dirty="0">
              <a:solidFill>
                <a:srgbClr val="81D2F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62857" y="907090"/>
            <a:ext cx="51961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solidFill>
                  <a:srgbClr val="3F5767"/>
                </a:solidFill>
              </a:rPr>
              <a:t>Now,</a:t>
            </a:r>
            <a:r>
              <a:rPr lang="zh-CN" altLang="en-US" sz="3200" dirty="0" smtClean="0">
                <a:solidFill>
                  <a:srgbClr val="3F5767"/>
                </a:solidFill>
              </a:rPr>
              <a:t> </a:t>
            </a:r>
            <a:r>
              <a:rPr lang="en-US" altLang="zh-CN" sz="3200" dirty="0" smtClean="0">
                <a:solidFill>
                  <a:srgbClr val="3F5767"/>
                </a:solidFill>
              </a:rPr>
              <a:t>I</a:t>
            </a:r>
            <a:r>
              <a:rPr lang="zh-CN" altLang="en-US" sz="3200" dirty="0" smtClean="0">
                <a:solidFill>
                  <a:srgbClr val="3F5767"/>
                </a:solidFill>
              </a:rPr>
              <a:t> </a:t>
            </a:r>
            <a:r>
              <a:rPr lang="en-US" altLang="zh-CN" sz="3200" dirty="0" smtClean="0">
                <a:solidFill>
                  <a:srgbClr val="3F5767"/>
                </a:solidFill>
              </a:rPr>
              <a:t>know</a:t>
            </a:r>
            <a:endParaRPr lang="en-US" sz="3200" dirty="0">
              <a:solidFill>
                <a:srgbClr val="3F5767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64458" y="1607979"/>
            <a:ext cx="1451429" cy="1451429"/>
          </a:xfrm>
          <a:prstGeom prst="rect">
            <a:avLst/>
          </a:prstGeom>
          <a:noFill/>
          <a:ln>
            <a:solidFill>
              <a:srgbClr val="629E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rgbClr val="3F5767"/>
                </a:solidFill>
              </a:rPr>
              <a:t>Java</a:t>
            </a:r>
            <a:endParaRPr lang="en-US" sz="3200" dirty="0">
              <a:solidFill>
                <a:srgbClr val="3F5767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017487" y="1607979"/>
            <a:ext cx="1451429" cy="1451429"/>
          </a:xfrm>
          <a:prstGeom prst="rect">
            <a:avLst/>
          </a:prstGeom>
          <a:noFill/>
          <a:ln>
            <a:solidFill>
              <a:srgbClr val="629E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 smtClean="0">
                <a:solidFill>
                  <a:srgbClr val="3F5767"/>
                </a:solidFill>
              </a:rPr>
              <a:t>C++</a:t>
            </a:r>
            <a:endParaRPr lang="en-US" sz="3200" dirty="0">
              <a:solidFill>
                <a:srgbClr val="3F5767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6705602" y="1607978"/>
            <a:ext cx="1451429" cy="1451429"/>
          </a:xfrm>
          <a:prstGeom prst="rect">
            <a:avLst/>
          </a:prstGeom>
          <a:noFill/>
          <a:ln>
            <a:solidFill>
              <a:srgbClr val="629E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rgbClr val="3F5767"/>
                </a:solidFill>
              </a:rPr>
              <a:t>C</a:t>
            </a:r>
            <a:endParaRPr lang="en-US" sz="3200" dirty="0">
              <a:solidFill>
                <a:srgbClr val="3F5767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8267655" y="1607978"/>
            <a:ext cx="1451429" cy="1451429"/>
          </a:xfrm>
          <a:prstGeom prst="rect">
            <a:avLst/>
          </a:prstGeom>
          <a:noFill/>
          <a:ln>
            <a:solidFill>
              <a:srgbClr val="629E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rgbClr val="3F5767"/>
                </a:solidFill>
              </a:rPr>
              <a:t>Fool</a:t>
            </a:r>
            <a:endParaRPr lang="en-US" sz="3200" dirty="0">
              <a:solidFill>
                <a:srgbClr val="3F5767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570516" y="1607978"/>
            <a:ext cx="1451429" cy="1451429"/>
          </a:xfrm>
          <a:prstGeom prst="rect">
            <a:avLst/>
          </a:prstGeom>
          <a:noFill/>
          <a:ln>
            <a:solidFill>
              <a:srgbClr val="629E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rgbClr val="3F5767"/>
                </a:solidFill>
              </a:rPr>
              <a:t>JavaScript</a:t>
            </a:r>
            <a:endParaRPr lang="en-US" sz="2400" dirty="0">
              <a:solidFill>
                <a:srgbClr val="3F5767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5132569" y="1607978"/>
            <a:ext cx="1451429" cy="1451429"/>
          </a:xfrm>
          <a:prstGeom prst="rect">
            <a:avLst/>
          </a:prstGeom>
          <a:noFill/>
          <a:ln>
            <a:solidFill>
              <a:srgbClr val="629E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rgbClr val="3F5767"/>
                </a:solidFill>
              </a:rPr>
              <a:t>Go</a:t>
            </a:r>
            <a:endParaRPr lang="en-US" sz="3200" dirty="0">
              <a:solidFill>
                <a:srgbClr val="3F5767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0472" y="2271997"/>
            <a:ext cx="734786" cy="53439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464458" y="3175522"/>
            <a:ext cx="1807687" cy="664166"/>
          </a:xfrm>
          <a:prstGeom prst="rect">
            <a:avLst/>
          </a:prstGeom>
          <a:solidFill>
            <a:srgbClr val="3F57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 smtClean="0">
                <a:solidFill>
                  <a:schemeClr val="bg1"/>
                </a:solidFill>
              </a:rPr>
              <a:t>I’m</a:t>
            </a:r>
            <a:r>
              <a:rPr lang="zh-CN" altLang="en-US" sz="2800" dirty="0" smtClean="0">
                <a:solidFill>
                  <a:schemeClr val="bg1"/>
                </a:solidFill>
              </a:rPr>
              <a:t> </a:t>
            </a:r>
            <a:r>
              <a:rPr lang="en-US" altLang="zh-CN" sz="2800" dirty="0" smtClean="0">
                <a:solidFill>
                  <a:schemeClr val="bg1"/>
                </a:solidFill>
              </a:rPr>
              <a:t>done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99203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solidFill>
              <a:srgbClr val="629EB7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362857" y="322316"/>
            <a:ext cx="51961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solidFill>
                  <a:srgbClr val="3F5767"/>
                </a:solidFill>
              </a:rPr>
              <a:t>I</a:t>
            </a:r>
            <a:r>
              <a:rPr lang="zh-CN" altLang="en-US" sz="3200" dirty="0" smtClean="0">
                <a:solidFill>
                  <a:srgbClr val="3F5767"/>
                </a:solidFill>
              </a:rPr>
              <a:t> </a:t>
            </a:r>
            <a:r>
              <a:rPr lang="en-US" altLang="zh-CN" sz="3200" dirty="0" smtClean="0">
                <a:solidFill>
                  <a:srgbClr val="3F5767"/>
                </a:solidFill>
              </a:rPr>
              <a:t>want</a:t>
            </a:r>
            <a:r>
              <a:rPr lang="zh-CN" altLang="en-US" sz="3200" dirty="0" smtClean="0">
                <a:solidFill>
                  <a:srgbClr val="3F5767"/>
                </a:solidFill>
              </a:rPr>
              <a:t> </a:t>
            </a:r>
            <a:r>
              <a:rPr lang="en-US" altLang="zh-CN" sz="3200" dirty="0" smtClean="0">
                <a:solidFill>
                  <a:srgbClr val="3F5767"/>
                </a:solidFill>
              </a:rPr>
              <a:t>to</a:t>
            </a:r>
            <a:r>
              <a:rPr lang="zh-CN" altLang="en-US" sz="3200" dirty="0" smtClean="0">
                <a:solidFill>
                  <a:srgbClr val="3F5767"/>
                </a:solidFill>
              </a:rPr>
              <a:t> </a:t>
            </a:r>
            <a:r>
              <a:rPr lang="en-US" altLang="zh-CN" sz="3200" dirty="0" smtClean="0">
                <a:solidFill>
                  <a:srgbClr val="3F5767"/>
                </a:solidFill>
              </a:rPr>
              <a:t>be</a:t>
            </a:r>
            <a:r>
              <a:rPr lang="zh-CN" altLang="en-US" sz="3200" dirty="0" smtClean="0">
                <a:solidFill>
                  <a:srgbClr val="3F5767"/>
                </a:solidFill>
              </a:rPr>
              <a:t> </a:t>
            </a:r>
            <a:r>
              <a:rPr lang="en-US" altLang="zh-CN" sz="3200" dirty="0" smtClean="0">
                <a:solidFill>
                  <a:srgbClr val="3F5767"/>
                </a:solidFill>
              </a:rPr>
              <a:t>a</a:t>
            </a:r>
            <a:r>
              <a:rPr lang="zh-CN" altLang="en-US" sz="3200" dirty="0" smtClean="0">
                <a:solidFill>
                  <a:srgbClr val="3F5767"/>
                </a:solidFill>
              </a:rPr>
              <a:t> </a:t>
            </a:r>
            <a:endParaRPr lang="en-US" sz="3200" dirty="0">
              <a:solidFill>
                <a:srgbClr val="3F5767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830286" y="306302"/>
            <a:ext cx="3294743" cy="584775"/>
          </a:xfrm>
          <a:prstGeom prst="rect">
            <a:avLst/>
          </a:prstGeom>
          <a:solidFill>
            <a:srgbClr val="7CC6E1">
              <a:alpha val="2902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2830286" y="306301"/>
            <a:ext cx="37537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solidFill>
                  <a:srgbClr val="3F5767"/>
                </a:solidFill>
              </a:rPr>
              <a:t>Software</a:t>
            </a:r>
            <a:r>
              <a:rPr lang="zh-CN" altLang="en-US" sz="3200" dirty="0" smtClean="0">
                <a:solidFill>
                  <a:srgbClr val="3F5767"/>
                </a:solidFill>
              </a:rPr>
              <a:t> </a:t>
            </a:r>
            <a:r>
              <a:rPr lang="en-US" altLang="zh-CN" sz="3200" dirty="0" smtClean="0">
                <a:solidFill>
                  <a:srgbClr val="3F5767"/>
                </a:solidFill>
              </a:rPr>
              <a:t>Engineer</a:t>
            </a:r>
            <a:endParaRPr lang="en-US" sz="3200" dirty="0">
              <a:solidFill>
                <a:srgbClr val="81D2F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62857" y="907090"/>
            <a:ext cx="51961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solidFill>
                  <a:srgbClr val="3F5767"/>
                </a:solidFill>
              </a:rPr>
              <a:t>Now,</a:t>
            </a:r>
            <a:r>
              <a:rPr lang="zh-CN" altLang="en-US" sz="3200" dirty="0" smtClean="0">
                <a:solidFill>
                  <a:srgbClr val="3F5767"/>
                </a:solidFill>
              </a:rPr>
              <a:t> </a:t>
            </a:r>
            <a:r>
              <a:rPr lang="en-US" altLang="zh-CN" sz="3200" dirty="0" smtClean="0">
                <a:solidFill>
                  <a:srgbClr val="3F5767"/>
                </a:solidFill>
              </a:rPr>
              <a:t>I</a:t>
            </a:r>
            <a:r>
              <a:rPr lang="zh-CN" altLang="en-US" sz="3200" dirty="0" smtClean="0">
                <a:solidFill>
                  <a:srgbClr val="3F5767"/>
                </a:solidFill>
              </a:rPr>
              <a:t> </a:t>
            </a:r>
            <a:r>
              <a:rPr lang="en-US" altLang="zh-CN" sz="3200" dirty="0" smtClean="0">
                <a:solidFill>
                  <a:srgbClr val="3F5767"/>
                </a:solidFill>
              </a:rPr>
              <a:t>know</a:t>
            </a:r>
            <a:endParaRPr lang="en-US" sz="3200" dirty="0">
              <a:solidFill>
                <a:srgbClr val="3F5767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64458" y="1607979"/>
            <a:ext cx="1451429" cy="1451429"/>
          </a:xfrm>
          <a:prstGeom prst="rect">
            <a:avLst/>
          </a:prstGeom>
          <a:noFill/>
          <a:ln>
            <a:solidFill>
              <a:srgbClr val="629E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rgbClr val="3F5767"/>
                </a:solidFill>
              </a:rPr>
              <a:t>Java</a:t>
            </a:r>
            <a:endParaRPr lang="en-US" sz="3200" dirty="0">
              <a:solidFill>
                <a:srgbClr val="3F5767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017487" y="1607979"/>
            <a:ext cx="1451429" cy="1451429"/>
          </a:xfrm>
          <a:prstGeom prst="rect">
            <a:avLst/>
          </a:prstGeom>
          <a:noFill/>
          <a:ln>
            <a:solidFill>
              <a:srgbClr val="629E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 smtClean="0">
                <a:solidFill>
                  <a:srgbClr val="3F5767"/>
                </a:solidFill>
              </a:rPr>
              <a:t>C++</a:t>
            </a:r>
            <a:endParaRPr lang="en-US" sz="3200" dirty="0">
              <a:solidFill>
                <a:srgbClr val="3F5767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6705602" y="1607978"/>
            <a:ext cx="1451429" cy="1451429"/>
          </a:xfrm>
          <a:prstGeom prst="rect">
            <a:avLst/>
          </a:prstGeom>
          <a:noFill/>
          <a:ln>
            <a:solidFill>
              <a:srgbClr val="629E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rgbClr val="3F5767"/>
                </a:solidFill>
              </a:rPr>
              <a:t>C</a:t>
            </a:r>
            <a:endParaRPr lang="en-US" sz="3200" dirty="0">
              <a:solidFill>
                <a:srgbClr val="3F5767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8267655" y="1607978"/>
            <a:ext cx="1451429" cy="1451429"/>
          </a:xfrm>
          <a:prstGeom prst="rect">
            <a:avLst/>
          </a:prstGeom>
          <a:noFill/>
          <a:ln>
            <a:solidFill>
              <a:srgbClr val="629E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rgbClr val="3F5767"/>
                </a:solidFill>
              </a:rPr>
              <a:t>Fool</a:t>
            </a:r>
            <a:endParaRPr lang="en-US" sz="3200" dirty="0">
              <a:solidFill>
                <a:srgbClr val="3F5767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570516" y="1607978"/>
            <a:ext cx="1451429" cy="1451429"/>
          </a:xfrm>
          <a:prstGeom prst="rect">
            <a:avLst/>
          </a:prstGeom>
          <a:noFill/>
          <a:ln>
            <a:solidFill>
              <a:srgbClr val="629E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rgbClr val="3F5767"/>
                </a:solidFill>
              </a:rPr>
              <a:t>JavaScript</a:t>
            </a:r>
            <a:endParaRPr lang="en-US" sz="2400" dirty="0">
              <a:solidFill>
                <a:srgbClr val="3F5767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5132569" y="1607978"/>
            <a:ext cx="1451429" cy="1451429"/>
          </a:xfrm>
          <a:prstGeom prst="rect">
            <a:avLst/>
          </a:prstGeom>
          <a:noFill/>
          <a:ln>
            <a:solidFill>
              <a:srgbClr val="629E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rgbClr val="3F5767"/>
                </a:solidFill>
              </a:rPr>
              <a:t>Go</a:t>
            </a:r>
            <a:endParaRPr lang="en-US" sz="3200" dirty="0">
              <a:solidFill>
                <a:srgbClr val="3F5767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0472" y="2271997"/>
            <a:ext cx="734786" cy="53439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1050472" y="2134788"/>
            <a:ext cx="734786" cy="734786"/>
          </a:xfrm>
          <a:prstGeom prst="ellipse">
            <a:avLst/>
          </a:prstGeom>
          <a:solidFill>
            <a:schemeClr val="accent2">
              <a:alpha val="34000"/>
            </a:schemeClr>
          </a:solidFill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464458" y="3175522"/>
            <a:ext cx="1807687" cy="664166"/>
          </a:xfrm>
          <a:prstGeom prst="rect">
            <a:avLst/>
          </a:prstGeom>
          <a:solidFill>
            <a:srgbClr val="3F57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 smtClean="0">
                <a:solidFill>
                  <a:schemeClr val="bg1"/>
                </a:solidFill>
              </a:rPr>
              <a:t>I’m</a:t>
            </a:r>
            <a:r>
              <a:rPr lang="zh-CN" altLang="en-US" sz="2800" dirty="0" smtClean="0">
                <a:solidFill>
                  <a:schemeClr val="bg1"/>
                </a:solidFill>
              </a:rPr>
              <a:t> </a:t>
            </a:r>
            <a:r>
              <a:rPr lang="en-US" altLang="zh-CN" sz="2800" dirty="0" smtClean="0">
                <a:solidFill>
                  <a:schemeClr val="bg1"/>
                </a:solidFill>
              </a:rPr>
              <a:t>done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57874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solidFill>
              <a:srgbClr val="629EB7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362857" y="322316"/>
            <a:ext cx="51961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solidFill>
                  <a:srgbClr val="3F5767"/>
                </a:solidFill>
              </a:rPr>
              <a:t>I</a:t>
            </a:r>
            <a:r>
              <a:rPr lang="zh-CN" altLang="en-US" sz="3200" dirty="0" smtClean="0">
                <a:solidFill>
                  <a:srgbClr val="3F5767"/>
                </a:solidFill>
              </a:rPr>
              <a:t> </a:t>
            </a:r>
            <a:r>
              <a:rPr lang="en-US" altLang="zh-CN" sz="3200" dirty="0" smtClean="0">
                <a:solidFill>
                  <a:srgbClr val="3F5767"/>
                </a:solidFill>
              </a:rPr>
              <a:t>want</a:t>
            </a:r>
            <a:r>
              <a:rPr lang="zh-CN" altLang="en-US" sz="3200" dirty="0" smtClean="0">
                <a:solidFill>
                  <a:srgbClr val="3F5767"/>
                </a:solidFill>
              </a:rPr>
              <a:t> </a:t>
            </a:r>
            <a:r>
              <a:rPr lang="en-US" altLang="zh-CN" sz="3200" dirty="0" smtClean="0">
                <a:solidFill>
                  <a:srgbClr val="3F5767"/>
                </a:solidFill>
              </a:rPr>
              <a:t>to</a:t>
            </a:r>
            <a:r>
              <a:rPr lang="zh-CN" altLang="en-US" sz="3200" dirty="0" smtClean="0">
                <a:solidFill>
                  <a:srgbClr val="3F5767"/>
                </a:solidFill>
              </a:rPr>
              <a:t> </a:t>
            </a:r>
            <a:r>
              <a:rPr lang="en-US" altLang="zh-CN" sz="3200" dirty="0" smtClean="0">
                <a:solidFill>
                  <a:srgbClr val="3F5767"/>
                </a:solidFill>
              </a:rPr>
              <a:t>be</a:t>
            </a:r>
            <a:r>
              <a:rPr lang="zh-CN" altLang="en-US" sz="3200" dirty="0" smtClean="0">
                <a:solidFill>
                  <a:srgbClr val="3F5767"/>
                </a:solidFill>
              </a:rPr>
              <a:t> </a:t>
            </a:r>
            <a:r>
              <a:rPr lang="en-US" altLang="zh-CN" sz="3200" dirty="0" smtClean="0">
                <a:solidFill>
                  <a:srgbClr val="3F5767"/>
                </a:solidFill>
              </a:rPr>
              <a:t>a</a:t>
            </a:r>
            <a:r>
              <a:rPr lang="zh-CN" altLang="en-US" sz="3200" dirty="0" smtClean="0">
                <a:solidFill>
                  <a:srgbClr val="3F5767"/>
                </a:solidFill>
              </a:rPr>
              <a:t> </a:t>
            </a:r>
            <a:endParaRPr lang="en-US" sz="3200" dirty="0">
              <a:solidFill>
                <a:srgbClr val="3F5767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830286" y="306302"/>
            <a:ext cx="3294743" cy="584775"/>
          </a:xfrm>
          <a:prstGeom prst="rect">
            <a:avLst/>
          </a:prstGeom>
          <a:solidFill>
            <a:srgbClr val="7CC6E1">
              <a:alpha val="2902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2830286" y="306301"/>
            <a:ext cx="37537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solidFill>
                  <a:srgbClr val="3F5767"/>
                </a:solidFill>
              </a:rPr>
              <a:t>Software</a:t>
            </a:r>
            <a:r>
              <a:rPr lang="zh-CN" altLang="en-US" sz="3200" dirty="0" smtClean="0">
                <a:solidFill>
                  <a:srgbClr val="3F5767"/>
                </a:solidFill>
              </a:rPr>
              <a:t> </a:t>
            </a:r>
            <a:r>
              <a:rPr lang="en-US" altLang="zh-CN" sz="3200" dirty="0" smtClean="0">
                <a:solidFill>
                  <a:srgbClr val="3F5767"/>
                </a:solidFill>
              </a:rPr>
              <a:t>Engineer</a:t>
            </a:r>
            <a:endParaRPr lang="en-US" sz="3200" dirty="0">
              <a:solidFill>
                <a:srgbClr val="81D2F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62857" y="907090"/>
            <a:ext cx="51961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solidFill>
                  <a:srgbClr val="3F5767"/>
                </a:solidFill>
              </a:rPr>
              <a:t>Now,</a:t>
            </a:r>
            <a:r>
              <a:rPr lang="zh-CN" altLang="en-US" sz="3200" dirty="0" smtClean="0">
                <a:solidFill>
                  <a:srgbClr val="3F5767"/>
                </a:solidFill>
              </a:rPr>
              <a:t> </a:t>
            </a:r>
            <a:r>
              <a:rPr lang="en-US" altLang="zh-CN" sz="3200" dirty="0" smtClean="0">
                <a:solidFill>
                  <a:srgbClr val="3F5767"/>
                </a:solidFill>
              </a:rPr>
              <a:t>I</a:t>
            </a:r>
            <a:r>
              <a:rPr lang="zh-CN" altLang="en-US" sz="3200" dirty="0" smtClean="0">
                <a:solidFill>
                  <a:srgbClr val="3F5767"/>
                </a:solidFill>
              </a:rPr>
              <a:t> </a:t>
            </a:r>
            <a:r>
              <a:rPr lang="en-US" altLang="zh-CN" sz="3200" dirty="0" smtClean="0">
                <a:solidFill>
                  <a:srgbClr val="3F5767"/>
                </a:solidFill>
              </a:rPr>
              <a:t>know</a:t>
            </a:r>
            <a:endParaRPr lang="en-US" sz="3200" dirty="0">
              <a:solidFill>
                <a:srgbClr val="3F5767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64458" y="1607979"/>
            <a:ext cx="1451429" cy="1451429"/>
          </a:xfrm>
          <a:prstGeom prst="rect">
            <a:avLst/>
          </a:prstGeom>
          <a:solidFill>
            <a:srgbClr val="7CC6E1"/>
          </a:solidFill>
          <a:ln>
            <a:noFill/>
          </a:ln>
          <a:effectLst>
            <a:outerShdw blurRad="368300" sx="103000" sy="103000" algn="ctr" rotWithShape="0">
              <a:prstClr val="black">
                <a:alpha val="3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 smtClean="0"/>
              <a:t>Java</a:t>
            </a:r>
            <a:endParaRPr lang="en-US" sz="3200" dirty="0"/>
          </a:p>
        </p:txBody>
      </p:sp>
      <p:sp>
        <p:nvSpPr>
          <p:cNvPr id="15" name="Rectangle 14"/>
          <p:cNvSpPr/>
          <p:nvPr/>
        </p:nvSpPr>
        <p:spPr>
          <a:xfrm>
            <a:off x="2017487" y="1607979"/>
            <a:ext cx="1451429" cy="1451429"/>
          </a:xfrm>
          <a:prstGeom prst="rect">
            <a:avLst/>
          </a:prstGeom>
          <a:noFill/>
          <a:ln>
            <a:solidFill>
              <a:srgbClr val="629E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 smtClean="0">
                <a:solidFill>
                  <a:srgbClr val="3F5767"/>
                </a:solidFill>
              </a:rPr>
              <a:t>C++</a:t>
            </a:r>
            <a:endParaRPr lang="en-US" sz="3200" dirty="0">
              <a:solidFill>
                <a:srgbClr val="3F5767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6705602" y="1607978"/>
            <a:ext cx="1451429" cy="1451429"/>
          </a:xfrm>
          <a:prstGeom prst="rect">
            <a:avLst/>
          </a:prstGeom>
          <a:noFill/>
          <a:ln>
            <a:solidFill>
              <a:srgbClr val="629E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rgbClr val="3F5767"/>
                </a:solidFill>
              </a:rPr>
              <a:t>C</a:t>
            </a:r>
            <a:endParaRPr lang="en-US" sz="3200" dirty="0">
              <a:solidFill>
                <a:srgbClr val="3F5767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8267655" y="1607978"/>
            <a:ext cx="1451429" cy="1451429"/>
          </a:xfrm>
          <a:prstGeom prst="rect">
            <a:avLst/>
          </a:prstGeom>
          <a:noFill/>
          <a:ln>
            <a:solidFill>
              <a:srgbClr val="629E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rgbClr val="3F5767"/>
                </a:solidFill>
              </a:rPr>
              <a:t>Fool</a:t>
            </a:r>
            <a:endParaRPr lang="en-US" sz="3200" dirty="0">
              <a:solidFill>
                <a:srgbClr val="3F5767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570516" y="1607978"/>
            <a:ext cx="1451429" cy="1451429"/>
          </a:xfrm>
          <a:prstGeom prst="rect">
            <a:avLst/>
          </a:prstGeom>
          <a:noFill/>
          <a:ln>
            <a:solidFill>
              <a:srgbClr val="629E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rgbClr val="3F5767"/>
                </a:solidFill>
              </a:rPr>
              <a:t>JavaScript</a:t>
            </a:r>
            <a:endParaRPr lang="en-US" sz="2400" dirty="0">
              <a:solidFill>
                <a:srgbClr val="3F5767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5132569" y="1607978"/>
            <a:ext cx="1451429" cy="1451429"/>
          </a:xfrm>
          <a:prstGeom prst="rect">
            <a:avLst/>
          </a:prstGeom>
          <a:noFill/>
          <a:ln>
            <a:solidFill>
              <a:srgbClr val="629E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rgbClr val="3F5767"/>
                </a:solidFill>
              </a:rPr>
              <a:t>Go</a:t>
            </a:r>
            <a:endParaRPr lang="en-US" sz="3200" dirty="0">
              <a:solidFill>
                <a:srgbClr val="3F5767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3369" y="2525017"/>
            <a:ext cx="734786" cy="53439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464458" y="3175522"/>
            <a:ext cx="1807687" cy="664166"/>
          </a:xfrm>
          <a:prstGeom prst="rect">
            <a:avLst/>
          </a:prstGeom>
          <a:solidFill>
            <a:srgbClr val="3F57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 smtClean="0">
                <a:solidFill>
                  <a:schemeClr val="bg1"/>
                </a:solidFill>
              </a:rPr>
              <a:t>I’m</a:t>
            </a:r>
            <a:r>
              <a:rPr lang="zh-CN" altLang="en-US" sz="2800" dirty="0" smtClean="0">
                <a:solidFill>
                  <a:schemeClr val="bg1"/>
                </a:solidFill>
              </a:rPr>
              <a:t> </a:t>
            </a:r>
            <a:r>
              <a:rPr lang="en-US" altLang="zh-CN" sz="2800" dirty="0" smtClean="0">
                <a:solidFill>
                  <a:schemeClr val="bg1"/>
                </a:solidFill>
              </a:rPr>
              <a:t>done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12378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solidFill>
              <a:srgbClr val="629EB7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362857" y="322316"/>
            <a:ext cx="51961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solidFill>
                  <a:srgbClr val="3F5767"/>
                </a:solidFill>
              </a:rPr>
              <a:t>I</a:t>
            </a:r>
            <a:r>
              <a:rPr lang="zh-CN" altLang="en-US" sz="3200" dirty="0" smtClean="0">
                <a:solidFill>
                  <a:srgbClr val="3F5767"/>
                </a:solidFill>
              </a:rPr>
              <a:t> </a:t>
            </a:r>
            <a:r>
              <a:rPr lang="en-US" altLang="zh-CN" sz="3200" dirty="0" smtClean="0">
                <a:solidFill>
                  <a:srgbClr val="3F5767"/>
                </a:solidFill>
              </a:rPr>
              <a:t>want</a:t>
            </a:r>
            <a:r>
              <a:rPr lang="zh-CN" altLang="en-US" sz="3200" dirty="0" smtClean="0">
                <a:solidFill>
                  <a:srgbClr val="3F5767"/>
                </a:solidFill>
              </a:rPr>
              <a:t> </a:t>
            </a:r>
            <a:r>
              <a:rPr lang="en-US" altLang="zh-CN" sz="3200" dirty="0" smtClean="0">
                <a:solidFill>
                  <a:srgbClr val="3F5767"/>
                </a:solidFill>
              </a:rPr>
              <a:t>to</a:t>
            </a:r>
            <a:r>
              <a:rPr lang="zh-CN" altLang="en-US" sz="3200" dirty="0" smtClean="0">
                <a:solidFill>
                  <a:srgbClr val="3F5767"/>
                </a:solidFill>
              </a:rPr>
              <a:t> </a:t>
            </a:r>
            <a:r>
              <a:rPr lang="en-US" altLang="zh-CN" sz="3200" dirty="0" smtClean="0">
                <a:solidFill>
                  <a:srgbClr val="3F5767"/>
                </a:solidFill>
              </a:rPr>
              <a:t>be</a:t>
            </a:r>
            <a:r>
              <a:rPr lang="zh-CN" altLang="en-US" sz="3200" dirty="0" smtClean="0">
                <a:solidFill>
                  <a:srgbClr val="3F5767"/>
                </a:solidFill>
              </a:rPr>
              <a:t> </a:t>
            </a:r>
            <a:r>
              <a:rPr lang="en-US" altLang="zh-CN" sz="3200" dirty="0" smtClean="0">
                <a:solidFill>
                  <a:srgbClr val="3F5767"/>
                </a:solidFill>
              </a:rPr>
              <a:t>a</a:t>
            </a:r>
            <a:r>
              <a:rPr lang="zh-CN" altLang="en-US" sz="3200" dirty="0" smtClean="0">
                <a:solidFill>
                  <a:srgbClr val="3F5767"/>
                </a:solidFill>
              </a:rPr>
              <a:t> </a:t>
            </a:r>
            <a:endParaRPr lang="en-US" sz="3200" dirty="0">
              <a:solidFill>
                <a:srgbClr val="3F5767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830286" y="306302"/>
            <a:ext cx="3294743" cy="584775"/>
          </a:xfrm>
          <a:prstGeom prst="rect">
            <a:avLst/>
          </a:prstGeom>
          <a:solidFill>
            <a:srgbClr val="7CC6E1">
              <a:alpha val="2902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2830286" y="306301"/>
            <a:ext cx="37537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solidFill>
                  <a:srgbClr val="3F5767"/>
                </a:solidFill>
              </a:rPr>
              <a:t>Software</a:t>
            </a:r>
            <a:r>
              <a:rPr lang="zh-CN" altLang="en-US" sz="3200" dirty="0" smtClean="0">
                <a:solidFill>
                  <a:srgbClr val="3F5767"/>
                </a:solidFill>
              </a:rPr>
              <a:t> </a:t>
            </a:r>
            <a:r>
              <a:rPr lang="en-US" altLang="zh-CN" sz="3200" dirty="0" smtClean="0">
                <a:solidFill>
                  <a:srgbClr val="3F5767"/>
                </a:solidFill>
              </a:rPr>
              <a:t>Engineer</a:t>
            </a:r>
            <a:endParaRPr lang="en-US" sz="3200" dirty="0">
              <a:solidFill>
                <a:srgbClr val="81D2F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62857" y="907090"/>
            <a:ext cx="51961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solidFill>
                  <a:srgbClr val="3F5767"/>
                </a:solidFill>
              </a:rPr>
              <a:t>Now,</a:t>
            </a:r>
            <a:r>
              <a:rPr lang="zh-CN" altLang="en-US" sz="3200" dirty="0" smtClean="0">
                <a:solidFill>
                  <a:srgbClr val="3F5767"/>
                </a:solidFill>
              </a:rPr>
              <a:t> </a:t>
            </a:r>
            <a:r>
              <a:rPr lang="en-US" altLang="zh-CN" sz="3200" dirty="0" smtClean="0">
                <a:solidFill>
                  <a:srgbClr val="3F5767"/>
                </a:solidFill>
              </a:rPr>
              <a:t>I</a:t>
            </a:r>
            <a:r>
              <a:rPr lang="zh-CN" altLang="en-US" sz="3200" dirty="0" smtClean="0">
                <a:solidFill>
                  <a:srgbClr val="3F5767"/>
                </a:solidFill>
              </a:rPr>
              <a:t> </a:t>
            </a:r>
            <a:r>
              <a:rPr lang="en-US" altLang="zh-CN" sz="3200" dirty="0" smtClean="0">
                <a:solidFill>
                  <a:srgbClr val="3F5767"/>
                </a:solidFill>
              </a:rPr>
              <a:t>know</a:t>
            </a:r>
            <a:endParaRPr lang="en-US" sz="3200" dirty="0">
              <a:solidFill>
                <a:srgbClr val="3F5767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64458" y="1607979"/>
            <a:ext cx="1451429" cy="1451429"/>
          </a:xfrm>
          <a:prstGeom prst="rect">
            <a:avLst/>
          </a:prstGeom>
          <a:solidFill>
            <a:srgbClr val="7CC6E1"/>
          </a:solidFill>
          <a:ln>
            <a:noFill/>
          </a:ln>
          <a:effectLst>
            <a:outerShdw blurRad="368300" sx="103000" sy="103000" algn="ctr" rotWithShape="0">
              <a:prstClr val="black">
                <a:alpha val="3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 smtClean="0"/>
              <a:t>Java</a:t>
            </a:r>
            <a:endParaRPr lang="en-US" sz="3200" dirty="0"/>
          </a:p>
        </p:txBody>
      </p:sp>
      <p:sp>
        <p:nvSpPr>
          <p:cNvPr id="15" name="Rectangle 14"/>
          <p:cNvSpPr/>
          <p:nvPr/>
        </p:nvSpPr>
        <p:spPr>
          <a:xfrm>
            <a:off x="2017487" y="1607979"/>
            <a:ext cx="1451429" cy="1451429"/>
          </a:xfrm>
          <a:prstGeom prst="rect">
            <a:avLst/>
          </a:prstGeom>
          <a:noFill/>
          <a:ln>
            <a:solidFill>
              <a:srgbClr val="629E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 smtClean="0">
                <a:solidFill>
                  <a:srgbClr val="3F5767"/>
                </a:solidFill>
              </a:rPr>
              <a:t>C++</a:t>
            </a:r>
            <a:endParaRPr lang="en-US" sz="3200" dirty="0">
              <a:solidFill>
                <a:srgbClr val="3F5767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6705602" y="1607978"/>
            <a:ext cx="1451429" cy="1451429"/>
          </a:xfrm>
          <a:prstGeom prst="rect">
            <a:avLst/>
          </a:prstGeom>
          <a:noFill/>
          <a:ln>
            <a:solidFill>
              <a:srgbClr val="629E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rgbClr val="3F5767"/>
                </a:solidFill>
              </a:rPr>
              <a:t>C</a:t>
            </a:r>
            <a:endParaRPr lang="en-US" sz="3200" dirty="0">
              <a:solidFill>
                <a:srgbClr val="3F5767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8267655" y="1607978"/>
            <a:ext cx="1451429" cy="1451429"/>
          </a:xfrm>
          <a:prstGeom prst="rect">
            <a:avLst/>
          </a:prstGeom>
          <a:noFill/>
          <a:ln>
            <a:solidFill>
              <a:srgbClr val="629E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rgbClr val="3F5767"/>
                </a:solidFill>
              </a:rPr>
              <a:t>Fool</a:t>
            </a:r>
            <a:endParaRPr lang="en-US" sz="3200" dirty="0">
              <a:solidFill>
                <a:srgbClr val="3F5767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570516" y="1607978"/>
            <a:ext cx="1451429" cy="1451429"/>
          </a:xfrm>
          <a:prstGeom prst="rect">
            <a:avLst/>
          </a:prstGeom>
          <a:noFill/>
          <a:ln>
            <a:solidFill>
              <a:srgbClr val="629E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rgbClr val="3F5767"/>
                </a:solidFill>
              </a:rPr>
              <a:t>JavaScript</a:t>
            </a:r>
            <a:endParaRPr lang="en-US" sz="2400" dirty="0">
              <a:solidFill>
                <a:srgbClr val="3F5767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5132569" y="1607978"/>
            <a:ext cx="1451429" cy="1451429"/>
          </a:xfrm>
          <a:prstGeom prst="rect">
            <a:avLst/>
          </a:prstGeom>
          <a:noFill/>
          <a:ln>
            <a:solidFill>
              <a:srgbClr val="629E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rgbClr val="3F5767"/>
                </a:solidFill>
              </a:rPr>
              <a:t>Go</a:t>
            </a:r>
            <a:endParaRPr lang="en-US" sz="3200" dirty="0">
              <a:solidFill>
                <a:srgbClr val="3F5767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3369" y="2525017"/>
            <a:ext cx="734786" cy="534390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984298" y="2424819"/>
            <a:ext cx="734786" cy="734786"/>
          </a:xfrm>
          <a:prstGeom prst="ellipse">
            <a:avLst/>
          </a:prstGeom>
          <a:solidFill>
            <a:schemeClr val="accent2">
              <a:alpha val="34000"/>
            </a:schemeClr>
          </a:solidFill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464458" y="3175522"/>
            <a:ext cx="1807687" cy="664166"/>
          </a:xfrm>
          <a:prstGeom prst="rect">
            <a:avLst/>
          </a:prstGeom>
          <a:solidFill>
            <a:srgbClr val="3F57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 smtClean="0">
                <a:solidFill>
                  <a:schemeClr val="bg1"/>
                </a:solidFill>
              </a:rPr>
              <a:t>I’m</a:t>
            </a:r>
            <a:r>
              <a:rPr lang="zh-CN" altLang="en-US" sz="2800" dirty="0" smtClean="0">
                <a:solidFill>
                  <a:schemeClr val="bg1"/>
                </a:solidFill>
              </a:rPr>
              <a:t> </a:t>
            </a:r>
            <a:r>
              <a:rPr lang="en-US" altLang="zh-CN" sz="2800" dirty="0" smtClean="0">
                <a:solidFill>
                  <a:schemeClr val="bg1"/>
                </a:solidFill>
              </a:rPr>
              <a:t>done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50608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62857" y="322316"/>
            <a:ext cx="51961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solidFill>
                  <a:srgbClr val="3F5767"/>
                </a:solidFill>
              </a:rPr>
              <a:t>I</a:t>
            </a:r>
            <a:r>
              <a:rPr lang="zh-CN" altLang="en-US" sz="3200" dirty="0" smtClean="0">
                <a:solidFill>
                  <a:srgbClr val="3F5767"/>
                </a:solidFill>
              </a:rPr>
              <a:t> </a:t>
            </a:r>
            <a:r>
              <a:rPr lang="en-US" altLang="zh-CN" sz="3200" dirty="0" smtClean="0">
                <a:solidFill>
                  <a:srgbClr val="3F5767"/>
                </a:solidFill>
              </a:rPr>
              <a:t>want</a:t>
            </a:r>
            <a:r>
              <a:rPr lang="zh-CN" altLang="en-US" sz="3200" dirty="0" smtClean="0">
                <a:solidFill>
                  <a:srgbClr val="3F5767"/>
                </a:solidFill>
              </a:rPr>
              <a:t> </a:t>
            </a:r>
            <a:r>
              <a:rPr lang="en-US" altLang="zh-CN" sz="3200" dirty="0" smtClean="0">
                <a:solidFill>
                  <a:srgbClr val="3F5767"/>
                </a:solidFill>
              </a:rPr>
              <a:t>to</a:t>
            </a:r>
            <a:r>
              <a:rPr lang="zh-CN" altLang="en-US" sz="3200" dirty="0" smtClean="0">
                <a:solidFill>
                  <a:srgbClr val="3F5767"/>
                </a:solidFill>
              </a:rPr>
              <a:t> </a:t>
            </a:r>
            <a:r>
              <a:rPr lang="en-US" altLang="zh-CN" sz="3200" dirty="0" smtClean="0">
                <a:solidFill>
                  <a:srgbClr val="3F5767"/>
                </a:solidFill>
              </a:rPr>
              <a:t>be</a:t>
            </a:r>
            <a:r>
              <a:rPr lang="zh-CN" altLang="en-US" sz="3200" dirty="0" smtClean="0">
                <a:solidFill>
                  <a:srgbClr val="3F5767"/>
                </a:solidFill>
              </a:rPr>
              <a:t> </a:t>
            </a:r>
            <a:r>
              <a:rPr lang="en-US" altLang="zh-CN" sz="3200" dirty="0" smtClean="0">
                <a:solidFill>
                  <a:srgbClr val="3F5767"/>
                </a:solidFill>
              </a:rPr>
              <a:t>a</a:t>
            </a:r>
            <a:r>
              <a:rPr lang="zh-CN" altLang="en-US" sz="3200" dirty="0" smtClean="0">
                <a:solidFill>
                  <a:srgbClr val="3F5767"/>
                </a:solidFill>
              </a:rPr>
              <a:t> </a:t>
            </a:r>
            <a:endParaRPr lang="en-US" sz="3200" dirty="0">
              <a:solidFill>
                <a:srgbClr val="3F5767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830286" y="306302"/>
            <a:ext cx="3294743" cy="584775"/>
          </a:xfrm>
          <a:prstGeom prst="rect">
            <a:avLst/>
          </a:prstGeom>
          <a:solidFill>
            <a:srgbClr val="7CC6E1">
              <a:alpha val="2902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2830286" y="306301"/>
            <a:ext cx="37537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solidFill>
                  <a:srgbClr val="3F5767"/>
                </a:solidFill>
              </a:rPr>
              <a:t>Software</a:t>
            </a:r>
            <a:r>
              <a:rPr lang="zh-CN" altLang="en-US" sz="3200" dirty="0" smtClean="0">
                <a:solidFill>
                  <a:srgbClr val="3F5767"/>
                </a:solidFill>
              </a:rPr>
              <a:t> </a:t>
            </a:r>
            <a:r>
              <a:rPr lang="en-US" altLang="zh-CN" sz="3200" dirty="0" smtClean="0">
                <a:solidFill>
                  <a:srgbClr val="3F5767"/>
                </a:solidFill>
              </a:rPr>
              <a:t>Engineer</a:t>
            </a:r>
            <a:endParaRPr lang="en-US" sz="3200" dirty="0">
              <a:solidFill>
                <a:srgbClr val="81D2F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62857" y="907090"/>
            <a:ext cx="51961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solidFill>
                  <a:srgbClr val="3F5767"/>
                </a:solidFill>
              </a:rPr>
              <a:t>Now,</a:t>
            </a:r>
            <a:r>
              <a:rPr lang="zh-CN" altLang="en-US" sz="3200" dirty="0" smtClean="0">
                <a:solidFill>
                  <a:srgbClr val="3F5767"/>
                </a:solidFill>
              </a:rPr>
              <a:t> </a:t>
            </a:r>
            <a:r>
              <a:rPr lang="en-US" altLang="zh-CN" sz="3200" dirty="0" smtClean="0">
                <a:solidFill>
                  <a:srgbClr val="3F5767"/>
                </a:solidFill>
              </a:rPr>
              <a:t>I</a:t>
            </a:r>
            <a:r>
              <a:rPr lang="zh-CN" altLang="en-US" sz="3200" dirty="0" smtClean="0">
                <a:solidFill>
                  <a:srgbClr val="3F5767"/>
                </a:solidFill>
              </a:rPr>
              <a:t> </a:t>
            </a:r>
            <a:r>
              <a:rPr lang="en-US" altLang="zh-CN" sz="3200" dirty="0" smtClean="0">
                <a:solidFill>
                  <a:srgbClr val="3F5767"/>
                </a:solidFill>
              </a:rPr>
              <a:t>know</a:t>
            </a:r>
            <a:endParaRPr lang="en-US" sz="3200" dirty="0">
              <a:solidFill>
                <a:srgbClr val="3F5767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64458" y="1607979"/>
            <a:ext cx="1451429" cy="1451429"/>
          </a:xfrm>
          <a:prstGeom prst="rect">
            <a:avLst/>
          </a:prstGeom>
          <a:solidFill>
            <a:srgbClr val="7CC6E1"/>
          </a:solidFill>
          <a:ln>
            <a:noFill/>
          </a:ln>
          <a:effectLst>
            <a:outerShdw blurRad="368300" sx="103000" sy="103000" algn="ctr" rotWithShape="0">
              <a:prstClr val="black">
                <a:alpha val="3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 smtClean="0"/>
              <a:t>Java</a:t>
            </a:r>
            <a:endParaRPr lang="en-US" sz="3200" dirty="0"/>
          </a:p>
        </p:txBody>
      </p:sp>
      <p:sp>
        <p:nvSpPr>
          <p:cNvPr id="15" name="Rectangle 14"/>
          <p:cNvSpPr/>
          <p:nvPr/>
        </p:nvSpPr>
        <p:spPr>
          <a:xfrm>
            <a:off x="2017487" y="1607979"/>
            <a:ext cx="1451429" cy="1451429"/>
          </a:xfrm>
          <a:prstGeom prst="rect">
            <a:avLst/>
          </a:prstGeom>
          <a:noFill/>
          <a:ln>
            <a:solidFill>
              <a:srgbClr val="629E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 smtClean="0">
                <a:solidFill>
                  <a:srgbClr val="3F5767"/>
                </a:solidFill>
              </a:rPr>
              <a:t>C++</a:t>
            </a:r>
            <a:endParaRPr lang="en-US" sz="3200" dirty="0">
              <a:solidFill>
                <a:srgbClr val="3F5767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6705602" y="1607978"/>
            <a:ext cx="1451429" cy="1451429"/>
          </a:xfrm>
          <a:prstGeom prst="rect">
            <a:avLst/>
          </a:prstGeom>
          <a:noFill/>
          <a:ln>
            <a:solidFill>
              <a:srgbClr val="629E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rgbClr val="3F5767"/>
                </a:solidFill>
              </a:rPr>
              <a:t>C</a:t>
            </a:r>
            <a:endParaRPr lang="en-US" sz="3200" dirty="0">
              <a:solidFill>
                <a:srgbClr val="3F5767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8267655" y="1607978"/>
            <a:ext cx="1451429" cy="1451429"/>
          </a:xfrm>
          <a:prstGeom prst="rect">
            <a:avLst/>
          </a:prstGeom>
          <a:solidFill>
            <a:srgbClr val="7CC6E1"/>
          </a:solidFill>
          <a:ln>
            <a:noFill/>
          </a:ln>
          <a:effectLst>
            <a:outerShdw blurRad="368300" sx="103000" sy="103000" algn="ctr" rotWithShape="0">
              <a:prstClr val="black">
                <a:alpha val="3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 smtClean="0"/>
              <a:t>Fool</a:t>
            </a:r>
            <a:endParaRPr lang="en-US" sz="3200" dirty="0"/>
          </a:p>
        </p:txBody>
      </p:sp>
      <p:sp>
        <p:nvSpPr>
          <p:cNvPr id="19" name="Rectangle 18"/>
          <p:cNvSpPr/>
          <p:nvPr/>
        </p:nvSpPr>
        <p:spPr>
          <a:xfrm>
            <a:off x="3570516" y="1607978"/>
            <a:ext cx="1451429" cy="1451429"/>
          </a:xfrm>
          <a:prstGeom prst="rect">
            <a:avLst/>
          </a:prstGeom>
          <a:noFill/>
          <a:ln>
            <a:solidFill>
              <a:srgbClr val="629E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rgbClr val="3F5767"/>
                </a:solidFill>
              </a:rPr>
              <a:t>JavaScript</a:t>
            </a:r>
            <a:endParaRPr lang="en-US" sz="2400" dirty="0">
              <a:solidFill>
                <a:srgbClr val="3F5767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5132569" y="1607978"/>
            <a:ext cx="1451429" cy="1451429"/>
          </a:xfrm>
          <a:prstGeom prst="rect">
            <a:avLst/>
          </a:prstGeom>
          <a:noFill/>
          <a:ln>
            <a:solidFill>
              <a:srgbClr val="629E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rgbClr val="3F5767"/>
                </a:solidFill>
              </a:rPr>
              <a:t>Go</a:t>
            </a:r>
            <a:endParaRPr lang="en-US" sz="3200" dirty="0">
              <a:solidFill>
                <a:srgbClr val="3F5767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7961" y="2333692"/>
            <a:ext cx="734786" cy="53439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464458" y="3175522"/>
            <a:ext cx="1807687" cy="664166"/>
          </a:xfrm>
          <a:prstGeom prst="rect">
            <a:avLst/>
          </a:prstGeom>
          <a:solidFill>
            <a:srgbClr val="3F57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 smtClean="0">
                <a:solidFill>
                  <a:schemeClr val="bg1"/>
                </a:solidFill>
              </a:rPr>
              <a:t>I’m</a:t>
            </a:r>
            <a:r>
              <a:rPr lang="zh-CN" altLang="en-US" sz="2800" dirty="0" smtClean="0">
                <a:solidFill>
                  <a:schemeClr val="bg1"/>
                </a:solidFill>
              </a:rPr>
              <a:t> </a:t>
            </a:r>
            <a:r>
              <a:rPr lang="en-US" altLang="zh-CN" sz="2800" dirty="0" smtClean="0">
                <a:solidFill>
                  <a:schemeClr val="bg1"/>
                </a:solidFill>
              </a:rPr>
              <a:t>done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25200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62857" y="322316"/>
            <a:ext cx="51961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solidFill>
                  <a:srgbClr val="3F5767"/>
                </a:solidFill>
              </a:rPr>
              <a:t>I</a:t>
            </a:r>
            <a:r>
              <a:rPr lang="zh-CN" altLang="en-US" sz="3200" dirty="0" smtClean="0">
                <a:solidFill>
                  <a:srgbClr val="3F5767"/>
                </a:solidFill>
              </a:rPr>
              <a:t> </a:t>
            </a:r>
            <a:r>
              <a:rPr lang="en-US" altLang="zh-CN" sz="3200" dirty="0" smtClean="0">
                <a:solidFill>
                  <a:srgbClr val="3F5767"/>
                </a:solidFill>
              </a:rPr>
              <a:t>want</a:t>
            </a:r>
            <a:r>
              <a:rPr lang="zh-CN" altLang="en-US" sz="3200" dirty="0" smtClean="0">
                <a:solidFill>
                  <a:srgbClr val="3F5767"/>
                </a:solidFill>
              </a:rPr>
              <a:t> </a:t>
            </a:r>
            <a:r>
              <a:rPr lang="en-US" altLang="zh-CN" sz="3200" dirty="0" smtClean="0">
                <a:solidFill>
                  <a:srgbClr val="3F5767"/>
                </a:solidFill>
              </a:rPr>
              <a:t>to</a:t>
            </a:r>
            <a:r>
              <a:rPr lang="zh-CN" altLang="en-US" sz="3200" dirty="0" smtClean="0">
                <a:solidFill>
                  <a:srgbClr val="3F5767"/>
                </a:solidFill>
              </a:rPr>
              <a:t> </a:t>
            </a:r>
            <a:r>
              <a:rPr lang="en-US" altLang="zh-CN" sz="3200" dirty="0" smtClean="0">
                <a:solidFill>
                  <a:srgbClr val="3F5767"/>
                </a:solidFill>
              </a:rPr>
              <a:t>be</a:t>
            </a:r>
            <a:r>
              <a:rPr lang="zh-CN" altLang="en-US" sz="3200" dirty="0" smtClean="0">
                <a:solidFill>
                  <a:srgbClr val="3F5767"/>
                </a:solidFill>
              </a:rPr>
              <a:t> </a:t>
            </a:r>
            <a:r>
              <a:rPr lang="en-US" altLang="zh-CN" sz="3200" dirty="0" smtClean="0">
                <a:solidFill>
                  <a:srgbClr val="3F5767"/>
                </a:solidFill>
              </a:rPr>
              <a:t>a</a:t>
            </a:r>
            <a:r>
              <a:rPr lang="zh-CN" altLang="en-US" sz="3200" dirty="0" smtClean="0">
                <a:solidFill>
                  <a:srgbClr val="3F5767"/>
                </a:solidFill>
              </a:rPr>
              <a:t> </a:t>
            </a:r>
            <a:endParaRPr lang="en-US" sz="3200" dirty="0">
              <a:solidFill>
                <a:srgbClr val="3F5767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830286" y="306302"/>
            <a:ext cx="3294743" cy="584775"/>
          </a:xfrm>
          <a:prstGeom prst="rect">
            <a:avLst/>
          </a:prstGeom>
          <a:solidFill>
            <a:srgbClr val="7CC6E1">
              <a:alpha val="2902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2830286" y="306301"/>
            <a:ext cx="37537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solidFill>
                  <a:srgbClr val="3F5767"/>
                </a:solidFill>
              </a:rPr>
              <a:t>Software</a:t>
            </a:r>
            <a:r>
              <a:rPr lang="zh-CN" altLang="en-US" sz="3200" dirty="0" smtClean="0">
                <a:solidFill>
                  <a:srgbClr val="3F5767"/>
                </a:solidFill>
              </a:rPr>
              <a:t> </a:t>
            </a:r>
            <a:r>
              <a:rPr lang="en-US" altLang="zh-CN" sz="3200" dirty="0" smtClean="0">
                <a:solidFill>
                  <a:srgbClr val="3F5767"/>
                </a:solidFill>
              </a:rPr>
              <a:t>Engineer</a:t>
            </a:r>
            <a:endParaRPr lang="en-US" sz="3200" dirty="0">
              <a:solidFill>
                <a:srgbClr val="81D2F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62857" y="907090"/>
            <a:ext cx="51961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solidFill>
                  <a:srgbClr val="3F5767"/>
                </a:solidFill>
              </a:rPr>
              <a:t>Now,</a:t>
            </a:r>
            <a:r>
              <a:rPr lang="zh-CN" altLang="en-US" sz="3200" dirty="0" smtClean="0">
                <a:solidFill>
                  <a:srgbClr val="3F5767"/>
                </a:solidFill>
              </a:rPr>
              <a:t> </a:t>
            </a:r>
            <a:r>
              <a:rPr lang="en-US" altLang="zh-CN" sz="3200" dirty="0" smtClean="0">
                <a:solidFill>
                  <a:srgbClr val="3F5767"/>
                </a:solidFill>
              </a:rPr>
              <a:t>I</a:t>
            </a:r>
            <a:r>
              <a:rPr lang="zh-CN" altLang="en-US" sz="3200" dirty="0" smtClean="0">
                <a:solidFill>
                  <a:srgbClr val="3F5767"/>
                </a:solidFill>
              </a:rPr>
              <a:t> </a:t>
            </a:r>
            <a:r>
              <a:rPr lang="en-US" altLang="zh-CN" sz="3200" dirty="0" smtClean="0">
                <a:solidFill>
                  <a:srgbClr val="3F5767"/>
                </a:solidFill>
              </a:rPr>
              <a:t>know</a:t>
            </a:r>
            <a:endParaRPr lang="en-US" sz="3200" dirty="0">
              <a:solidFill>
                <a:srgbClr val="3F5767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64458" y="1607979"/>
            <a:ext cx="1451429" cy="1451429"/>
          </a:xfrm>
          <a:prstGeom prst="rect">
            <a:avLst/>
          </a:prstGeom>
          <a:solidFill>
            <a:srgbClr val="7CC6E1"/>
          </a:solidFill>
          <a:ln>
            <a:noFill/>
          </a:ln>
          <a:effectLst>
            <a:outerShdw blurRad="368300" sx="103000" sy="103000" algn="ctr" rotWithShape="0">
              <a:prstClr val="black">
                <a:alpha val="3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 smtClean="0"/>
              <a:t>Java</a:t>
            </a:r>
            <a:endParaRPr lang="en-US" sz="3200" dirty="0"/>
          </a:p>
        </p:txBody>
      </p:sp>
      <p:sp>
        <p:nvSpPr>
          <p:cNvPr id="15" name="Rectangle 14"/>
          <p:cNvSpPr/>
          <p:nvPr/>
        </p:nvSpPr>
        <p:spPr>
          <a:xfrm>
            <a:off x="2017487" y="1607979"/>
            <a:ext cx="1451429" cy="1451429"/>
          </a:xfrm>
          <a:prstGeom prst="rect">
            <a:avLst/>
          </a:prstGeom>
          <a:noFill/>
          <a:ln>
            <a:solidFill>
              <a:srgbClr val="629E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 smtClean="0">
                <a:solidFill>
                  <a:srgbClr val="3F5767"/>
                </a:solidFill>
              </a:rPr>
              <a:t>C++</a:t>
            </a:r>
            <a:endParaRPr lang="en-US" sz="3200" dirty="0">
              <a:solidFill>
                <a:srgbClr val="3F5767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6705602" y="1607978"/>
            <a:ext cx="1451429" cy="1451429"/>
          </a:xfrm>
          <a:prstGeom prst="rect">
            <a:avLst/>
          </a:prstGeom>
          <a:noFill/>
          <a:ln>
            <a:solidFill>
              <a:srgbClr val="629E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rgbClr val="3F5767"/>
                </a:solidFill>
              </a:rPr>
              <a:t>C</a:t>
            </a:r>
            <a:endParaRPr lang="en-US" sz="3200" dirty="0">
              <a:solidFill>
                <a:srgbClr val="3F5767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8267655" y="1607978"/>
            <a:ext cx="1451429" cy="1451429"/>
          </a:xfrm>
          <a:prstGeom prst="rect">
            <a:avLst/>
          </a:prstGeom>
          <a:solidFill>
            <a:srgbClr val="7CC6E1"/>
          </a:solidFill>
          <a:ln>
            <a:noFill/>
          </a:ln>
          <a:effectLst>
            <a:outerShdw blurRad="368300" sx="103000" sy="103000" algn="ctr" rotWithShape="0">
              <a:prstClr val="black">
                <a:alpha val="3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 smtClean="0"/>
              <a:t>Fool</a:t>
            </a:r>
            <a:endParaRPr lang="en-US" sz="3200" dirty="0"/>
          </a:p>
        </p:txBody>
      </p:sp>
      <p:sp>
        <p:nvSpPr>
          <p:cNvPr id="19" name="Rectangle 18"/>
          <p:cNvSpPr/>
          <p:nvPr/>
        </p:nvSpPr>
        <p:spPr>
          <a:xfrm>
            <a:off x="3570516" y="1607978"/>
            <a:ext cx="1451429" cy="1451429"/>
          </a:xfrm>
          <a:prstGeom prst="rect">
            <a:avLst/>
          </a:prstGeom>
          <a:noFill/>
          <a:ln>
            <a:solidFill>
              <a:srgbClr val="629E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rgbClr val="3F5767"/>
                </a:solidFill>
              </a:rPr>
              <a:t>JavaScript</a:t>
            </a:r>
            <a:endParaRPr lang="en-US" sz="2400" dirty="0">
              <a:solidFill>
                <a:srgbClr val="3F5767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5132569" y="1607978"/>
            <a:ext cx="1451429" cy="1451429"/>
          </a:xfrm>
          <a:prstGeom prst="rect">
            <a:avLst/>
          </a:prstGeom>
          <a:noFill/>
          <a:ln>
            <a:solidFill>
              <a:srgbClr val="629E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rgbClr val="3F5767"/>
                </a:solidFill>
              </a:rPr>
              <a:t>Go</a:t>
            </a:r>
            <a:endParaRPr lang="en-US" sz="3200" dirty="0">
              <a:solidFill>
                <a:srgbClr val="3F5767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7961" y="2333692"/>
            <a:ext cx="734786" cy="534390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4296230" y="2233494"/>
            <a:ext cx="734786" cy="734786"/>
          </a:xfrm>
          <a:prstGeom prst="ellipse">
            <a:avLst/>
          </a:prstGeom>
          <a:solidFill>
            <a:schemeClr val="accent2">
              <a:alpha val="34000"/>
            </a:schemeClr>
          </a:solidFill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464458" y="3175522"/>
            <a:ext cx="1807687" cy="664166"/>
          </a:xfrm>
          <a:prstGeom prst="rect">
            <a:avLst/>
          </a:prstGeom>
          <a:solidFill>
            <a:srgbClr val="3F57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 smtClean="0">
                <a:solidFill>
                  <a:schemeClr val="bg1"/>
                </a:solidFill>
              </a:rPr>
              <a:t>I’m</a:t>
            </a:r>
            <a:r>
              <a:rPr lang="zh-CN" altLang="en-US" sz="2800" dirty="0" smtClean="0">
                <a:solidFill>
                  <a:schemeClr val="bg1"/>
                </a:solidFill>
              </a:rPr>
              <a:t> </a:t>
            </a:r>
            <a:r>
              <a:rPr lang="en-US" altLang="zh-CN" sz="2800" dirty="0" smtClean="0">
                <a:solidFill>
                  <a:schemeClr val="bg1"/>
                </a:solidFill>
              </a:rPr>
              <a:t>done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0934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62857" y="322316"/>
            <a:ext cx="51961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solidFill>
                  <a:srgbClr val="3F5767"/>
                </a:solidFill>
              </a:rPr>
              <a:t>I</a:t>
            </a:r>
            <a:r>
              <a:rPr lang="zh-CN" altLang="en-US" sz="3200" dirty="0" smtClean="0">
                <a:solidFill>
                  <a:srgbClr val="3F5767"/>
                </a:solidFill>
              </a:rPr>
              <a:t> </a:t>
            </a:r>
            <a:r>
              <a:rPr lang="en-US" altLang="zh-CN" sz="3200" dirty="0" smtClean="0">
                <a:solidFill>
                  <a:srgbClr val="3F5767"/>
                </a:solidFill>
              </a:rPr>
              <a:t>want</a:t>
            </a:r>
            <a:r>
              <a:rPr lang="zh-CN" altLang="en-US" sz="3200" dirty="0" smtClean="0">
                <a:solidFill>
                  <a:srgbClr val="3F5767"/>
                </a:solidFill>
              </a:rPr>
              <a:t> </a:t>
            </a:r>
            <a:r>
              <a:rPr lang="en-US" altLang="zh-CN" sz="3200" dirty="0" smtClean="0">
                <a:solidFill>
                  <a:srgbClr val="3F5767"/>
                </a:solidFill>
              </a:rPr>
              <a:t>to</a:t>
            </a:r>
            <a:r>
              <a:rPr lang="zh-CN" altLang="en-US" sz="3200" dirty="0" smtClean="0">
                <a:solidFill>
                  <a:srgbClr val="3F5767"/>
                </a:solidFill>
              </a:rPr>
              <a:t> </a:t>
            </a:r>
            <a:r>
              <a:rPr lang="en-US" altLang="zh-CN" sz="3200" dirty="0" smtClean="0">
                <a:solidFill>
                  <a:srgbClr val="3F5767"/>
                </a:solidFill>
              </a:rPr>
              <a:t>be</a:t>
            </a:r>
            <a:r>
              <a:rPr lang="zh-CN" altLang="en-US" sz="3200" dirty="0" smtClean="0">
                <a:solidFill>
                  <a:srgbClr val="3F5767"/>
                </a:solidFill>
              </a:rPr>
              <a:t> </a:t>
            </a:r>
            <a:r>
              <a:rPr lang="en-US" altLang="zh-CN" sz="3200" dirty="0" smtClean="0">
                <a:solidFill>
                  <a:srgbClr val="3F5767"/>
                </a:solidFill>
              </a:rPr>
              <a:t>a</a:t>
            </a:r>
            <a:r>
              <a:rPr lang="zh-CN" altLang="en-US" sz="3200" dirty="0" smtClean="0">
                <a:solidFill>
                  <a:srgbClr val="3F5767"/>
                </a:solidFill>
              </a:rPr>
              <a:t> </a:t>
            </a:r>
            <a:endParaRPr lang="en-US" sz="3200" dirty="0">
              <a:solidFill>
                <a:srgbClr val="3F5767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830286" y="306302"/>
            <a:ext cx="3294743" cy="584775"/>
          </a:xfrm>
          <a:prstGeom prst="rect">
            <a:avLst/>
          </a:prstGeom>
          <a:solidFill>
            <a:srgbClr val="7CC6E1">
              <a:alpha val="2902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2830286" y="306301"/>
            <a:ext cx="37537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solidFill>
                  <a:srgbClr val="3F5767"/>
                </a:solidFill>
              </a:rPr>
              <a:t>Software</a:t>
            </a:r>
            <a:r>
              <a:rPr lang="zh-CN" altLang="en-US" sz="3200" dirty="0" smtClean="0">
                <a:solidFill>
                  <a:srgbClr val="3F5767"/>
                </a:solidFill>
              </a:rPr>
              <a:t> </a:t>
            </a:r>
            <a:r>
              <a:rPr lang="en-US" altLang="zh-CN" sz="3200" dirty="0" smtClean="0">
                <a:solidFill>
                  <a:srgbClr val="3F5767"/>
                </a:solidFill>
              </a:rPr>
              <a:t>Engineer</a:t>
            </a:r>
            <a:endParaRPr lang="en-US" sz="3200" dirty="0">
              <a:solidFill>
                <a:srgbClr val="81D2F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62857" y="907090"/>
            <a:ext cx="51961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solidFill>
                  <a:srgbClr val="3F5767"/>
                </a:solidFill>
              </a:rPr>
              <a:t>Now,</a:t>
            </a:r>
            <a:r>
              <a:rPr lang="zh-CN" altLang="en-US" sz="3200" dirty="0" smtClean="0">
                <a:solidFill>
                  <a:srgbClr val="3F5767"/>
                </a:solidFill>
              </a:rPr>
              <a:t> </a:t>
            </a:r>
            <a:r>
              <a:rPr lang="en-US" altLang="zh-CN" sz="3200" dirty="0" smtClean="0">
                <a:solidFill>
                  <a:srgbClr val="3F5767"/>
                </a:solidFill>
              </a:rPr>
              <a:t>I</a:t>
            </a:r>
            <a:r>
              <a:rPr lang="zh-CN" altLang="en-US" sz="3200" dirty="0" smtClean="0">
                <a:solidFill>
                  <a:srgbClr val="3F5767"/>
                </a:solidFill>
              </a:rPr>
              <a:t> </a:t>
            </a:r>
            <a:r>
              <a:rPr lang="en-US" altLang="zh-CN" sz="3200" dirty="0" smtClean="0">
                <a:solidFill>
                  <a:srgbClr val="3F5767"/>
                </a:solidFill>
              </a:rPr>
              <a:t>know</a:t>
            </a:r>
            <a:endParaRPr lang="en-US" sz="3200" dirty="0">
              <a:solidFill>
                <a:srgbClr val="3F5767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64458" y="1607979"/>
            <a:ext cx="1451429" cy="1451429"/>
          </a:xfrm>
          <a:prstGeom prst="rect">
            <a:avLst/>
          </a:prstGeom>
          <a:solidFill>
            <a:srgbClr val="7CC6E1"/>
          </a:solidFill>
          <a:ln>
            <a:noFill/>
          </a:ln>
          <a:effectLst>
            <a:outerShdw blurRad="368300" sx="103000" sy="103000" algn="ctr" rotWithShape="0">
              <a:prstClr val="black">
                <a:alpha val="3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 smtClean="0"/>
              <a:t>Java</a:t>
            </a:r>
            <a:endParaRPr lang="en-US" sz="3200" dirty="0"/>
          </a:p>
        </p:txBody>
      </p:sp>
      <p:sp>
        <p:nvSpPr>
          <p:cNvPr id="15" name="Rectangle 14"/>
          <p:cNvSpPr/>
          <p:nvPr/>
        </p:nvSpPr>
        <p:spPr>
          <a:xfrm>
            <a:off x="2017487" y="1607979"/>
            <a:ext cx="1451429" cy="1451429"/>
          </a:xfrm>
          <a:prstGeom prst="rect">
            <a:avLst/>
          </a:prstGeom>
          <a:noFill/>
          <a:ln>
            <a:solidFill>
              <a:srgbClr val="629E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 smtClean="0">
                <a:solidFill>
                  <a:srgbClr val="3F5767"/>
                </a:solidFill>
              </a:rPr>
              <a:t>C++</a:t>
            </a:r>
            <a:endParaRPr lang="en-US" sz="3200" dirty="0">
              <a:solidFill>
                <a:srgbClr val="3F5767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6705602" y="1607978"/>
            <a:ext cx="1451429" cy="1451429"/>
          </a:xfrm>
          <a:prstGeom prst="rect">
            <a:avLst/>
          </a:prstGeom>
          <a:noFill/>
          <a:ln>
            <a:solidFill>
              <a:srgbClr val="629E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rgbClr val="3F5767"/>
                </a:solidFill>
              </a:rPr>
              <a:t>C</a:t>
            </a:r>
            <a:endParaRPr lang="en-US" sz="3200" dirty="0">
              <a:solidFill>
                <a:srgbClr val="3F5767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8267655" y="1607978"/>
            <a:ext cx="1451429" cy="1451429"/>
          </a:xfrm>
          <a:prstGeom prst="rect">
            <a:avLst/>
          </a:prstGeom>
          <a:solidFill>
            <a:srgbClr val="7CC6E1"/>
          </a:solidFill>
          <a:ln>
            <a:noFill/>
          </a:ln>
          <a:effectLst>
            <a:outerShdw blurRad="368300" sx="103000" sy="103000" algn="ctr" rotWithShape="0">
              <a:prstClr val="black">
                <a:alpha val="3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 smtClean="0"/>
              <a:t>Fool</a:t>
            </a:r>
            <a:endParaRPr lang="en-US" sz="3200" dirty="0"/>
          </a:p>
        </p:txBody>
      </p:sp>
      <p:sp>
        <p:nvSpPr>
          <p:cNvPr id="19" name="Rectangle 18"/>
          <p:cNvSpPr/>
          <p:nvPr/>
        </p:nvSpPr>
        <p:spPr>
          <a:xfrm>
            <a:off x="3570516" y="1607978"/>
            <a:ext cx="1451429" cy="1451429"/>
          </a:xfrm>
          <a:prstGeom prst="rect">
            <a:avLst/>
          </a:prstGeom>
          <a:solidFill>
            <a:srgbClr val="7CC6E1"/>
          </a:solidFill>
          <a:ln>
            <a:noFill/>
          </a:ln>
          <a:effectLst>
            <a:outerShdw blurRad="368300" sx="103000" sy="103000" algn="ctr" rotWithShape="0">
              <a:prstClr val="black">
                <a:alpha val="3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/>
              <a:t>JavaScript</a:t>
            </a:r>
            <a:endParaRPr lang="en-US" sz="2400" dirty="0"/>
          </a:p>
        </p:txBody>
      </p:sp>
      <p:sp>
        <p:nvSpPr>
          <p:cNvPr id="20" name="Rectangle 19"/>
          <p:cNvSpPr/>
          <p:nvPr/>
        </p:nvSpPr>
        <p:spPr>
          <a:xfrm>
            <a:off x="5132569" y="1607978"/>
            <a:ext cx="1451429" cy="1451429"/>
          </a:xfrm>
          <a:prstGeom prst="rect">
            <a:avLst/>
          </a:prstGeom>
          <a:noFill/>
          <a:ln>
            <a:solidFill>
              <a:srgbClr val="629E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rgbClr val="3F5767"/>
                </a:solidFill>
              </a:rPr>
              <a:t>Go</a:t>
            </a:r>
            <a:endParaRPr lang="en-US" sz="3200" dirty="0">
              <a:solidFill>
                <a:srgbClr val="3F5767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464458" y="3175522"/>
            <a:ext cx="1807687" cy="664166"/>
          </a:xfrm>
          <a:prstGeom prst="rect">
            <a:avLst/>
          </a:prstGeom>
          <a:solidFill>
            <a:srgbClr val="3F57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 smtClean="0">
                <a:solidFill>
                  <a:schemeClr val="bg1"/>
                </a:solidFill>
              </a:rPr>
              <a:t>I’m</a:t>
            </a:r>
            <a:r>
              <a:rPr lang="zh-CN" altLang="en-US" sz="2800" dirty="0" smtClean="0">
                <a:solidFill>
                  <a:schemeClr val="bg1"/>
                </a:solidFill>
              </a:rPr>
              <a:t> </a:t>
            </a:r>
            <a:r>
              <a:rPr lang="en-US" altLang="zh-CN" sz="2800" dirty="0" smtClean="0">
                <a:solidFill>
                  <a:schemeClr val="bg1"/>
                </a:solidFill>
              </a:rPr>
              <a:t>done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0172" y="3572493"/>
            <a:ext cx="734786" cy="534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4523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62857" y="322316"/>
            <a:ext cx="51961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solidFill>
                  <a:srgbClr val="3F5767"/>
                </a:solidFill>
              </a:rPr>
              <a:t>I</a:t>
            </a:r>
            <a:r>
              <a:rPr lang="zh-CN" altLang="en-US" sz="3200" dirty="0" smtClean="0">
                <a:solidFill>
                  <a:srgbClr val="3F5767"/>
                </a:solidFill>
              </a:rPr>
              <a:t> </a:t>
            </a:r>
            <a:r>
              <a:rPr lang="en-US" altLang="zh-CN" sz="3200" dirty="0" smtClean="0">
                <a:solidFill>
                  <a:srgbClr val="3F5767"/>
                </a:solidFill>
              </a:rPr>
              <a:t>want</a:t>
            </a:r>
            <a:r>
              <a:rPr lang="zh-CN" altLang="en-US" sz="3200" dirty="0" smtClean="0">
                <a:solidFill>
                  <a:srgbClr val="3F5767"/>
                </a:solidFill>
              </a:rPr>
              <a:t> </a:t>
            </a:r>
            <a:r>
              <a:rPr lang="en-US" altLang="zh-CN" sz="3200" dirty="0" smtClean="0">
                <a:solidFill>
                  <a:srgbClr val="3F5767"/>
                </a:solidFill>
              </a:rPr>
              <a:t>to</a:t>
            </a:r>
            <a:r>
              <a:rPr lang="zh-CN" altLang="en-US" sz="3200" dirty="0" smtClean="0">
                <a:solidFill>
                  <a:srgbClr val="3F5767"/>
                </a:solidFill>
              </a:rPr>
              <a:t> </a:t>
            </a:r>
            <a:r>
              <a:rPr lang="en-US" altLang="zh-CN" sz="3200" dirty="0" smtClean="0">
                <a:solidFill>
                  <a:srgbClr val="3F5767"/>
                </a:solidFill>
              </a:rPr>
              <a:t>be</a:t>
            </a:r>
            <a:r>
              <a:rPr lang="zh-CN" altLang="en-US" sz="3200" dirty="0" smtClean="0">
                <a:solidFill>
                  <a:srgbClr val="3F5767"/>
                </a:solidFill>
              </a:rPr>
              <a:t> </a:t>
            </a:r>
            <a:r>
              <a:rPr lang="en-US" altLang="zh-CN" sz="3200" dirty="0" smtClean="0">
                <a:solidFill>
                  <a:srgbClr val="3F5767"/>
                </a:solidFill>
              </a:rPr>
              <a:t>a</a:t>
            </a:r>
            <a:r>
              <a:rPr lang="zh-CN" altLang="en-US" sz="3200" dirty="0" smtClean="0">
                <a:solidFill>
                  <a:srgbClr val="3F5767"/>
                </a:solidFill>
              </a:rPr>
              <a:t> </a:t>
            </a:r>
            <a:endParaRPr lang="en-US" sz="3200" dirty="0">
              <a:solidFill>
                <a:srgbClr val="3F5767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830286" y="306302"/>
            <a:ext cx="3294743" cy="584775"/>
          </a:xfrm>
          <a:prstGeom prst="rect">
            <a:avLst/>
          </a:prstGeom>
          <a:solidFill>
            <a:srgbClr val="7CC6E1">
              <a:alpha val="2902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2830286" y="306301"/>
            <a:ext cx="37537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solidFill>
                  <a:srgbClr val="3F5767"/>
                </a:solidFill>
              </a:rPr>
              <a:t>Software</a:t>
            </a:r>
            <a:r>
              <a:rPr lang="zh-CN" altLang="en-US" sz="3200" dirty="0" smtClean="0">
                <a:solidFill>
                  <a:srgbClr val="3F5767"/>
                </a:solidFill>
              </a:rPr>
              <a:t> </a:t>
            </a:r>
            <a:r>
              <a:rPr lang="en-US" altLang="zh-CN" sz="3200" dirty="0" smtClean="0">
                <a:solidFill>
                  <a:srgbClr val="3F5767"/>
                </a:solidFill>
              </a:rPr>
              <a:t>Engineer</a:t>
            </a:r>
            <a:endParaRPr lang="en-US" sz="3200" dirty="0">
              <a:solidFill>
                <a:srgbClr val="81D2F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62857" y="929916"/>
            <a:ext cx="51961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solidFill>
                  <a:srgbClr val="3F5767"/>
                </a:solidFill>
              </a:rPr>
              <a:t>So</a:t>
            </a:r>
            <a:r>
              <a:rPr lang="zh-CN" altLang="en-US" sz="3200" dirty="0" smtClean="0">
                <a:solidFill>
                  <a:srgbClr val="3F5767"/>
                </a:solidFill>
              </a:rPr>
              <a:t> </a:t>
            </a:r>
            <a:r>
              <a:rPr lang="en-US" altLang="zh-CN" sz="3200" dirty="0" smtClean="0">
                <a:solidFill>
                  <a:srgbClr val="3F5767"/>
                </a:solidFill>
              </a:rPr>
              <a:t>I</a:t>
            </a:r>
            <a:r>
              <a:rPr lang="zh-CN" altLang="en-US" sz="3200" dirty="0" smtClean="0">
                <a:solidFill>
                  <a:srgbClr val="3F5767"/>
                </a:solidFill>
              </a:rPr>
              <a:t> </a:t>
            </a:r>
            <a:r>
              <a:rPr lang="en-US" altLang="zh-CN" sz="3200" dirty="0" smtClean="0">
                <a:solidFill>
                  <a:srgbClr val="3F5767"/>
                </a:solidFill>
              </a:rPr>
              <a:t>need</a:t>
            </a:r>
            <a:r>
              <a:rPr lang="zh-CN" altLang="en-US" sz="3200" dirty="0" smtClean="0">
                <a:solidFill>
                  <a:srgbClr val="3F5767"/>
                </a:solidFill>
              </a:rPr>
              <a:t> </a:t>
            </a:r>
            <a:r>
              <a:rPr lang="en-US" altLang="zh-CN" sz="3200" dirty="0" smtClean="0">
                <a:solidFill>
                  <a:srgbClr val="3F5767"/>
                </a:solidFill>
              </a:rPr>
              <a:t>to</a:t>
            </a:r>
            <a:r>
              <a:rPr lang="zh-CN" altLang="en-US" sz="3200" dirty="0" smtClean="0">
                <a:solidFill>
                  <a:srgbClr val="3F5767"/>
                </a:solidFill>
              </a:rPr>
              <a:t> </a:t>
            </a:r>
            <a:r>
              <a:rPr lang="en-US" altLang="zh-CN" sz="3200" dirty="0" smtClean="0">
                <a:solidFill>
                  <a:srgbClr val="3F5767"/>
                </a:solidFill>
              </a:rPr>
              <a:t>learn</a:t>
            </a:r>
            <a:r>
              <a:rPr lang="zh-CN" altLang="en-US" sz="3200" dirty="0" smtClean="0">
                <a:solidFill>
                  <a:srgbClr val="3F5767"/>
                </a:solidFill>
              </a:rPr>
              <a:t> </a:t>
            </a:r>
            <a:endParaRPr lang="en-US" sz="3200" dirty="0">
              <a:solidFill>
                <a:srgbClr val="3F5767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439424" y="937019"/>
            <a:ext cx="1052074" cy="584775"/>
          </a:xfrm>
          <a:prstGeom prst="rect">
            <a:avLst/>
          </a:prstGeom>
          <a:solidFill>
            <a:srgbClr val="7CC6E1">
              <a:alpha val="2902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rgbClr val="3F5767"/>
                </a:solidFill>
              </a:rPr>
              <a:t>C++</a:t>
            </a:r>
            <a:endParaRPr lang="en-US" sz="3200" dirty="0">
              <a:solidFill>
                <a:srgbClr val="3F5767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4546918" y="937019"/>
            <a:ext cx="1052074" cy="584775"/>
          </a:xfrm>
          <a:prstGeom prst="rect">
            <a:avLst/>
          </a:prstGeom>
          <a:solidFill>
            <a:srgbClr val="7CC6E1">
              <a:alpha val="2902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smtClean="0">
                <a:solidFill>
                  <a:srgbClr val="3F5767"/>
                </a:solidFill>
              </a:rPr>
              <a:t>Go</a:t>
            </a:r>
            <a:endParaRPr lang="en-US" sz="3200">
              <a:solidFill>
                <a:srgbClr val="3F5767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5654412" y="937019"/>
            <a:ext cx="1052074" cy="584775"/>
          </a:xfrm>
          <a:prstGeom prst="rect">
            <a:avLst/>
          </a:prstGeom>
          <a:solidFill>
            <a:srgbClr val="7CC6E1">
              <a:alpha val="2902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 smtClean="0">
                <a:solidFill>
                  <a:srgbClr val="3F5767"/>
                </a:solidFill>
              </a:rPr>
              <a:t>C</a:t>
            </a:r>
            <a:endParaRPr lang="en-US" sz="3200" dirty="0">
              <a:solidFill>
                <a:srgbClr val="3F5767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62856" y="1540040"/>
            <a:ext cx="9889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solidFill>
                  <a:srgbClr val="3F5767"/>
                </a:solidFill>
              </a:rPr>
              <a:t>Hold</a:t>
            </a:r>
            <a:r>
              <a:rPr lang="zh-CN" altLang="en-US" sz="3200" dirty="0" smtClean="0">
                <a:solidFill>
                  <a:srgbClr val="3F5767"/>
                </a:solidFill>
              </a:rPr>
              <a:t> </a:t>
            </a:r>
            <a:r>
              <a:rPr lang="en-US" altLang="zh-CN" sz="3200" dirty="0" smtClean="0">
                <a:solidFill>
                  <a:srgbClr val="3F5767"/>
                </a:solidFill>
              </a:rPr>
              <a:t>on</a:t>
            </a:r>
            <a:r>
              <a:rPr lang="mr-IN" altLang="zh-CN" sz="3200" dirty="0" smtClean="0">
                <a:solidFill>
                  <a:srgbClr val="3F5767"/>
                </a:solidFill>
              </a:rPr>
              <a:t>…</a:t>
            </a:r>
            <a:r>
              <a:rPr lang="zh-CN" altLang="en-US" sz="3200" dirty="0">
                <a:solidFill>
                  <a:srgbClr val="3F5767"/>
                </a:solidFill>
              </a:rPr>
              <a:t> </a:t>
            </a:r>
            <a:r>
              <a:rPr lang="en-US" altLang="zh-CN" sz="3200" dirty="0" smtClean="0">
                <a:solidFill>
                  <a:srgbClr val="3F5767"/>
                </a:solidFill>
              </a:rPr>
              <a:t>Preparing</a:t>
            </a:r>
            <a:r>
              <a:rPr lang="zh-CN" altLang="en-US" sz="3200" dirty="0" smtClean="0">
                <a:solidFill>
                  <a:srgbClr val="3F5767"/>
                </a:solidFill>
              </a:rPr>
              <a:t> </a:t>
            </a:r>
            <a:r>
              <a:rPr lang="en-US" altLang="zh-CN" sz="3200" dirty="0" smtClean="0">
                <a:solidFill>
                  <a:srgbClr val="3F5767"/>
                </a:solidFill>
              </a:rPr>
              <a:t>your</a:t>
            </a:r>
            <a:r>
              <a:rPr lang="zh-CN" altLang="en-US" sz="3200" dirty="0" smtClean="0">
                <a:solidFill>
                  <a:srgbClr val="3F5767"/>
                </a:solidFill>
              </a:rPr>
              <a:t> </a:t>
            </a:r>
            <a:r>
              <a:rPr lang="en-US" altLang="zh-CN" sz="3200" dirty="0" smtClean="0">
                <a:solidFill>
                  <a:srgbClr val="3F5767"/>
                </a:solidFill>
              </a:rPr>
              <a:t>study</a:t>
            </a:r>
            <a:r>
              <a:rPr lang="zh-CN" altLang="en-US" sz="3200" dirty="0" smtClean="0">
                <a:solidFill>
                  <a:srgbClr val="3F5767"/>
                </a:solidFill>
              </a:rPr>
              <a:t> </a:t>
            </a:r>
            <a:r>
              <a:rPr lang="en-US" altLang="zh-CN" sz="3200" dirty="0" smtClean="0">
                <a:solidFill>
                  <a:srgbClr val="3F5767"/>
                </a:solidFill>
              </a:rPr>
              <a:t>path</a:t>
            </a:r>
            <a:r>
              <a:rPr lang="mr-IN" altLang="zh-CN" sz="3200" dirty="0" smtClean="0">
                <a:solidFill>
                  <a:srgbClr val="3F5767"/>
                </a:solidFill>
              </a:rPr>
              <a:t>…</a:t>
            </a:r>
            <a:r>
              <a:rPr lang="zh-CN" altLang="en-US" sz="3200" dirty="0" smtClean="0">
                <a:solidFill>
                  <a:srgbClr val="3F5767"/>
                </a:solidFill>
              </a:rPr>
              <a:t> </a:t>
            </a:r>
            <a:endParaRPr lang="en-US" sz="3200" dirty="0">
              <a:solidFill>
                <a:srgbClr val="3F5767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62856" y="2061784"/>
            <a:ext cx="9889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629EB7"/>
                </a:solidFill>
              </a:rPr>
              <a:t>Edit</a:t>
            </a:r>
            <a:r>
              <a:rPr lang="zh-CN" altLang="en-US" dirty="0" smtClean="0">
                <a:solidFill>
                  <a:srgbClr val="629EB7"/>
                </a:solidFill>
              </a:rPr>
              <a:t> </a:t>
            </a:r>
            <a:r>
              <a:rPr lang="en-US" altLang="zh-CN" dirty="0" smtClean="0">
                <a:solidFill>
                  <a:srgbClr val="629EB7"/>
                </a:solidFill>
              </a:rPr>
              <a:t>my</a:t>
            </a:r>
            <a:r>
              <a:rPr lang="zh-CN" altLang="en-US" dirty="0" smtClean="0">
                <a:solidFill>
                  <a:srgbClr val="629EB7"/>
                </a:solidFill>
              </a:rPr>
              <a:t> </a:t>
            </a:r>
            <a:r>
              <a:rPr lang="en-US" altLang="zh-CN" dirty="0" smtClean="0">
                <a:solidFill>
                  <a:srgbClr val="629EB7"/>
                </a:solidFill>
              </a:rPr>
              <a:t>selection</a:t>
            </a:r>
            <a:endParaRPr lang="en-US" dirty="0">
              <a:solidFill>
                <a:srgbClr val="629EB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62163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378456" y="322316"/>
            <a:ext cx="2309326" cy="1445963"/>
          </a:xfrm>
          <a:prstGeom prst="rect">
            <a:avLst/>
          </a:prstGeom>
          <a:solidFill>
            <a:srgbClr val="7C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</a:rPr>
              <a:t>C++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378455" y="1849200"/>
            <a:ext cx="2309326" cy="1443079"/>
          </a:xfrm>
          <a:prstGeom prst="rect">
            <a:avLst/>
          </a:prstGeom>
          <a:solidFill>
            <a:srgbClr val="7C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 smtClean="0">
                <a:solidFill>
                  <a:schemeClr val="bg1"/>
                </a:solidFill>
              </a:rPr>
              <a:t>Go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78455" y="3373200"/>
            <a:ext cx="2309326" cy="1443079"/>
          </a:xfrm>
          <a:prstGeom prst="rect">
            <a:avLst/>
          </a:prstGeom>
          <a:solidFill>
            <a:srgbClr val="7C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 smtClean="0">
                <a:solidFill>
                  <a:schemeClr val="bg1"/>
                </a:solidFill>
              </a:rPr>
              <a:t>C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4197926" y="5818665"/>
            <a:ext cx="3796148" cy="595745"/>
          </a:xfrm>
          <a:prstGeom prst="roundRect">
            <a:avLst>
              <a:gd name="adj" fmla="val 50000"/>
            </a:avLst>
          </a:prstGeom>
          <a:solidFill>
            <a:schemeClr val="bg1">
              <a:alpha val="95000"/>
            </a:schemeClr>
          </a:solidFill>
          <a:ln>
            <a:noFill/>
          </a:ln>
          <a:effectLst>
            <a:outerShdw blurRad="292100" sx="88000" sy="88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291774" y="5947260"/>
            <a:ext cx="56084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solidFill>
                  <a:srgbClr val="3F5767"/>
                </a:solidFill>
              </a:rPr>
              <a:t>I</a:t>
            </a:r>
            <a:r>
              <a:rPr lang="zh-CN" altLang="en-US" sz="1600" dirty="0" smtClean="0">
                <a:solidFill>
                  <a:srgbClr val="3F5767"/>
                </a:solidFill>
              </a:rPr>
              <a:t> </a:t>
            </a:r>
            <a:r>
              <a:rPr lang="en-US" altLang="zh-CN" sz="1600" dirty="0" smtClean="0">
                <a:solidFill>
                  <a:srgbClr val="3F5767"/>
                </a:solidFill>
              </a:rPr>
              <a:t>am</a:t>
            </a:r>
            <a:r>
              <a:rPr lang="zh-CN" altLang="en-US" sz="1600" dirty="0" smtClean="0">
                <a:solidFill>
                  <a:srgbClr val="3F5767"/>
                </a:solidFill>
              </a:rPr>
              <a:t> </a:t>
            </a:r>
            <a:r>
              <a:rPr lang="en-US" altLang="zh-CN" sz="1600" dirty="0" smtClean="0">
                <a:solidFill>
                  <a:srgbClr val="3F5767"/>
                </a:solidFill>
              </a:rPr>
              <a:t>now</a:t>
            </a:r>
            <a:r>
              <a:rPr lang="zh-CN" altLang="en-US" sz="1600" dirty="0" smtClean="0">
                <a:solidFill>
                  <a:srgbClr val="3F5767"/>
                </a:solidFill>
              </a:rPr>
              <a:t> </a:t>
            </a:r>
            <a:r>
              <a:rPr lang="en-US" altLang="zh-CN" sz="1600" dirty="0" smtClean="0">
                <a:solidFill>
                  <a:srgbClr val="3F5767"/>
                </a:solidFill>
              </a:rPr>
              <a:t>a</a:t>
            </a:r>
            <a:r>
              <a:rPr lang="zh-CN" altLang="en-US" sz="1600" dirty="0" smtClean="0">
                <a:solidFill>
                  <a:srgbClr val="3F5767"/>
                </a:solidFill>
              </a:rPr>
              <a:t> </a:t>
            </a:r>
            <a:r>
              <a:rPr lang="en-US" altLang="zh-CN" sz="1600" dirty="0" smtClean="0">
                <a:solidFill>
                  <a:srgbClr val="3F5767"/>
                </a:solidFill>
              </a:rPr>
              <a:t>50%</a:t>
            </a:r>
            <a:r>
              <a:rPr lang="zh-CN" altLang="en-US" sz="1600" dirty="0" smtClean="0">
                <a:solidFill>
                  <a:srgbClr val="3F5767"/>
                </a:solidFill>
              </a:rPr>
              <a:t> </a:t>
            </a:r>
            <a:r>
              <a:rPr lang="en-US" altLang="zh-CN" sz="1600" dirty="0" smtClean="0">
                <a:solidFill>
                  <a:srgbClr val="3F5767"/>
                </a:solidFill>
              </a:rPr>
              <a:t>Software</a:t>
            </a:r>
            <a:r>
              <a:rPr lang="zh-CN" altLang="en-US" sz="1600" dirty="0" smtClean="0">
                <a:solidFill>
                  <a:srgbClr val="3F5767"/>
                </a:solidFill>
              </a:rPr>
              <a:t> </a:t>
            </a:r>
            <a:r>
              <a:rPr lang="en-US" altLang="zh-CN" sz="1600" dirty="0" smtClean="0">
                <a:solidFill>
                  <a:srgbClr val="3F5767"/>
                </a:solidFill>
              </a:rPr>
              <a:t>Engineer</a:t>
            </a:r>
            <a:r>
              <a:rPr lang="zh-CN" altLang="en-US" sz="1600" dirty="0" smtClean="0">
                <a:solidFill>
                  <a:srgbClr val="3F5767"/>
                </a:solidFill>
              </a:rPr>
              <a:t> </a:t>
            </a:r>
            <a:endParaRPr lang="en-US" sz="1600" dirty="0">
              <a:solidFill>
                <a:srgbClr val="3F5767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2826752" y="322315"/>
            <a:ext cx="2309326" cy="1445963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rgbClr val="3F5767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smtClean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C++ Basic at Year Up</a:t>
            </a:r>
          </a:p>
        </p:txBody>
      </p:sp>
      <p:sp>
        <p:nvSpPr>
          <p:cNvPr id="35" name="Rectangle 34"/>
          <p:cNvSpPr/>
          <p:nvPr/>
        </p:nvSpPr>
        <p:spPr>
          <a:xfrm>
            <a:off x="5223800" y="322314"/>
            <a:ext cx="2309326" cy="1445963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rgbClr val="3F5767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Power up C++ with the Standard Template </a:t>
            </a:r>
            <a:r>
              <a:rPr lang="en-US" dirty="0" smtClean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Library</a:t>
            </a:r>
          </a:p>
        </p:txBody>
      </p:sp>
      <p:sp>
        <p:nvSpPr>
          <p:cNvPr id="36" name="Rectangle 35"/>
          <p:cNvSpPr/>
          <p:nvPr/>
        </p:nvSpPr>
        <p:spPr>
          <a:xfrm>
            <a:off x="7620848" y="322315"/>
            <a:ext cx="2309326" cy="1445963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rgbClr val="3F5767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smtClean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Introduction to C++</a:t>
            </a:r>
          </a:p>
        </p:txBody>
      </p:sp>
      <p:sp>
        <p:nvSpPr>
          <p:cNvPr id="37" name="Rectangle 36"/>
          <p:cNvSpPr/>
          <p:nvPr/>
        </p:nvSpPr>
        <p:spPr>
          <a:xfrm>
            <a:off x="10017896" y="322314"/>
            <a:ext cx="2309326" cy="1445963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rgbClr val="3F5767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C++ Programming</a:t>
            </a:r>
            <a:endParaRPr lang="en-US" dirty="0" smtClean="0">
              <a:solidFill>
                <a:srgbClr val="3F5767">
                  <a:alpha val="20000"/>
                </a:srgbClr>
              </a:solidFill>
              <a:latin typeface="Segoe UI" charset="0"/>
              <a:ea typeface="Segoe UI" charset="0"/>
              <a:cs typeface="Segoe UI" charset="0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2826752" y="1849201"/>
            <a:ext cx="2309326" cy="1445963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rgbClr val="3F5767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A Tour of Go - The Go Programming Language</a:t>
            </a:r>
            <a:endParaRPr lang="en-US" dirty="0" smtClean="0">
              <a:solidFill>
                <a:srgbClr val="3F5767">
                  <a:alpha val="20000"/>
                </a:srgbClr>
              </a:solidFill>
              <a:latin typeface="Segoe UI" charset="0"/>
              <a:ea typeface="Segoe UI" charset="0"/>
              <a:cs typeface="Segoe UI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5223800" y="1849200"/>
            <a:ext cx="2309326" cy="1445963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rgbClr val="3F5767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Go </a:t>
            </a:r>
            <a:r>
              <a:rPr lang="en-US" dirty="0" smtClean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Programming in One Week</a:t>
            </a:r>
          </a:p>
        </p:txBody>
      </p:sp>
      <p:sp>
        <p:nvSpPr>
          <p:cNvPr id="40" name="Rectangle 39"/>
          <p:cNvSpPr/>
          <p:nvPr/>
        </p:nvSpPr>
        <p:spPr>
          <a:xfrm>
            <a:off x="7620848" y="1849201"/>
            <a:ext cx="2309326" cy="1445963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rgbClr val="3F5767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smtClean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Introduction to Go Programming Language</a:t>
            </a:r>
          </a:p>
        </p:txBody>
      </p:sp>
      <p:sp>
        <p:nvSpPr>
          <p:cNvPr id="41" name="Rectangle 40"/>
          <p:cNvSpPr/>
          <p:nvPr/>
        </p:nvSpPr>
        <p:spPr>
          <a:xfrm>
            <a:off x="10017896" y="1849200"/>
            <a:ext cx="2309326" cy="1445963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rgbClr val="3F5767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smtClean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Learn GoLang</a:t>
            </a:r>
          </a:p>
        </p:txBody>
      </p:sp>
      <p:sp>
        <p:nvSpPr>
          <p:cNvPr id="42" name="Rectangle 41"/>
          <p:cNvSpPr/>
          <p:nvPr/>
        </p:nvSpPr>
        <p:spPr>
          <a:xfrm>
            <a:off x="2826752" y="3373201"/>
            <a:ext cx="2309326" cy="1445963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rgbClr val="3F5767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smtClean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C Programming</a:t>
            </a:r>
          </a:p>
        </p:txBody>
      </p:sp>
      <p:sp>
        <p:nvSpPr>
          <p:cNvPr id="43" name="Rectangle 42"/>
          <p:cNvSpPr/>
          <p:nvPr/>
        </p:nvSpPr>
        <p:spPr>
          <a:xfrm>
            <a:off x="5223800" y="3373200"/>
            <a:ext cx="2309326" cy="1445963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rgbClr val="3F5767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smtClean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Learn C </a:t>
            </a:r>
          </a:p>
        </p:txBody>
      </p:sp>
      <p:sp>
        <p:nvSpPr>
          <p:cNvPr id="44" name="Rectangle 43"/>
          <p:cNvSpPr/>
          <p:nvPr/>
        </p:nvSpPr>
        <p:spPr>
          <a:xfrm>
            <a:off x="7620848" y="3373201"/>
            <a:ext cx="2309326" cy="1445963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rgbClr val="3F5767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Teach Yourself C in 24 Hours</a:t>
            </a:r>
            <a:endParaRPr lang="en-US" dirty="0" smtClean="0">
              <a:solidFill>
                <a:srgbClr val="3F5767">
                  <a:alpha val="20000"/>
                </a:srgbClr>
              </a:solidFill>
              <a:latin typeface="Segoe UI" charset="0"/>
              <a:ea typeface="Segoe UI" charset="0"/>
              <a:cs typeface="Segoe UI" charset="0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10017896" y="3373200"/>
            <a:ext cx="2309326" cy="1445963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rgbClr val="3F5767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C Programming For Beginners</a:t>
            </a:r>
            <a:endParaRPr lang="en-US" dirty="0" smtClean="0">
              <a:solidFill>
                <a:srgbClr val="3F5767">
                  <a:alpha val="20000"/>
                </a:srgbClr>
              </a:solidFill>
              <a:latin typeface="Segoe UI" charset="0"/>
              <a:ea typeface="Segoe UI" charset="0"/>
              <a:cs typeface="Segoe U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02314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628571" y="1802773"/>
            <a:ext cx="51961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solidFill>
                  <a:srgbClr val="3F5767"/>
                </a:solidFill>
              </a:rPr>
              <a:t>I</a:t>
            </a:r>
            <a:r>
              <a:rPr lang="zh-CN" altLang="en-US" sz="3200" dirty="0" smtClean="0">
                <a:solidFill>
                  <a:srgbClr val="3F5767"/>
                </a:solidFill>
              </a:rPr>
              <a:t> </a:t>
            </a:r>
            <a:r>
              <a:rPr lang="en-US" altLang="zh-CN" sz="3200" dirty="0" smtClean="0">
                <a:solidFill>
                  <a:srgbClr val="3F5767"/>
                </a:solidFill>
              </a:rPr>
              <a:t>want</a:t>
            </a:r>
            <a:r>
              <a:rPr lang="zh-CN" altLang="en-US" sz="3200" dirty="0" smtClean="0">
                <a:solidFill>
                  <a:srgbClr val="3F5767"/>
                </a:solidFill>
              </a:rPr>
              <a:t> </a:t>
            </a:r>
            <a:r>
              <a:rPr lang="en-US" altLang="zh-CN" sz="3200" dirty="0" smtClean="0">
                <a:solidFill>
                  <a:srgbClr val="3F5767"/>
                </a:solidFill>
              </a:rPr>
              <a:t>to</a:t>
            </a:r>
            <a:r>
              <a:rPr lang="zh-CN" altLang="en-US" sz="3200" dirty="0" smtClean="0">
                <a:solidFill>
                  <a:srgbClr val="3F5767"/>
                </a:solidFill>
              </a:rPr>
              <a:t> </a:t>
            </a:r>
            <a:r>
              <a:rPr lang="en-US" altLang="zh-CN" sz="3200" dirty="0" smtClean="0">
                <a:solidFill>
                  <a:srgbClr val="3F5767"/>
                </a:solidFill>
              </a:rPr>
              <a:t>be</a:t>
            </a:r>
            <a:r>
              <a:rPr lang="zh-CN" altLang="en-US" sz="3200" dirty="0" smtClean="0">
                <a:solidFill>
                  <a:srgbClr val="3F5767"/>
                </a:solidFill>
              </a:rPr>
              <a:t> </a:t>
            </a:r>
            <a:r>
              <a:rPr lang="en-US" altLang="zh-CN" sz="3200" dirty="0" smtClean="0">
                <a:solidFill>
                  <a:srgbClr val="3F5767"/>
                </a:solidFill>
              </a:rPr>
              <a:t>a</a:t>
            </a:r>
            <a:r>
              <a:rPr lang="zh-CN" altLang="en-US" sz="3200" dirty="0" smtClean="0">
                <a:solidFill>
                  <a:srgbClr val="3F5767"/>
                </a:solidFill>
              </a:rPr>
              <a:t> </a:t>
            </a:r>
            <a:endParaRPr lang="en-US" sz="3200" dirty="0">
              <a:solidFill>
                <a:srgbClr val="3F5767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096000" y="1786759"/>
            <a:ext cx="3294743" cy="584775"/>
          </a:xfrm>
          <a:prstGeom prst="rect">
            <a:avLst/>
          </a:prstGeom>
          <a:solidFill>
            <a:srgbClr val="7CC6E1">
              <a:alpha val="2902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6096000" y="1786758"/>
            <a:ext cx="37537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solidFill>
                  <a:srgbClr val="81D2F0"/>
                </a:solidFill>
              </a:rPr>
              <a:t>Software</a:t>
            </a:r>
            <a:r>
              <a:rPr lang="zh-CN" altLang="en-US" sz="3200" dirty="0" smtClean="0">
                <a:solidFill>
                  <a:srgbClr val="81D2F0"/>
                </a:solidFill>
              </a:rPr>
              <a:t> </a:t>
            </a:r>
            <a:r>
              <a:rPr lang="en-US" altLang="zh-CN" sz="3200" dirty="0" smtClean="0">
                <a:solidFill>
                  <a:srgbClr val="81D2F0"/>
                </a:solidFill>
              </a:rPr>
              <a:t>Engineer</a:t>
            </a:r>
            <a:r>
              <a:rPr lang="zh-CN" altLang="en-US" sz="3200" dirty="0" smtClean="0">
                <a:solidFill>
                  <a:srgbClr val="81D2F0"/>
                </a:solidFill>
              </a:rPr>
              <a:t> </a:t>
            </a:r>
            <a:endParaRPr lang="en-US" sz="3200" dirty="0">
              <a:solidFill>
                <a:srgbClr val="81D2F0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260226" y="2758381"/>
            <a:ext cx="1132114" cy="400109"/>
          </a:xfrm>
          <a:prstGeom prst="rect">
            <a:avLst/>
          </a:prstGeom>
          <a:solidFill>
            <a:srgbClr val="7CC6E1">
              <a:alpha val="2902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rgbClr val="3F5767"/>
                </a:solidFill>
              </a:rPr>
              <a:t>QA</a:t>
            </a:r>
            <a:r>
              <a:rPr lang="zh-CN" altLang="en-US" dirty="0" smtClean="0">
                <a:solidFill>
                  <a:srgbClr val="3F5767"/>
                </a:solidFill>
              </a:rPr>
              <a:t> </a:t>
            </a:r>
            <a:r>
              <a:rPr lang="en-US" altLang="zh-CN" dirty="0" smtClean="0">
                <a:solidFill>
                  <a:srgbClr val="3F5767"/>
                </a:solidFill>
              </a:rPr>
              <a:t>Tester</a:t>
            </a:r>
            <a:endParaRPr lang="en-US" dirty="0">
              <a:solidFill>
                <a:srgbClr val="3F5767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464911" y="2759880"/>
            <a:ext cx="1436915" cy="400109"/>
          </a:xfrm>
          <a:prstGeom prst="rect">
            <a:avLst/>
          </a:prstGeom>
          <a:solidFill>
            <a:srgbClr val="7CC6E1">
              <a:alpha val="2902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rgbClr val="3F5767"/>
                </a:solidFill>
              </a:rPr>
              <a:t>IT</a:t>
            </a:r>
            <a:r>
              <a:rPr lang="zh-CN" altLang="en-US" dirty="0" smtClean="0">
                <a:solidFill>
                  <a:srgbClr val="3F5767"/>
                </a:solidFill>
              </a:rPr>
              <a:t> </a:t>
            </a:r>
            <a:r>
              <a:rPr lang="en-US" altLang="zh-CN" dirty="0" smtClean="0">
                <a:solidFill>
                  <a:srgbClr val="3F5767"/>
                </a:solidFill>
              </a:rPr>
              <a:t>Help</a:t>
            </a:r>
            <a:r>
              <a:rPr lang="zh-CN" altLang="en-US" dirty="0" smtClean="0">
                <a:solidFill>
                  <a:srgbClr val="3F5767"/>
                </a:solidFill>
              </a:rPr>
              <a:t> </a:t>
            </a:r>
            <a:r>
              <a:rPr lang="en-US" altLang="zh-CN" dirty="0" smtClean="0">
                <a:solidFill>
                  <a:srgbClr val="3F5767"/>
                </a:solidFill>
              </a:rPr>
              <a:t>Desk</a:t>
            </a:r>
            <a:endParaRPr lang="en-US" dirty="0">
              <a:solidFill>
                <a:srgbClr val="3F5767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5974398" y="2759047"/>
            <a:ext cx="870858" cy="400109"/>
          </a:xfrm>
          <a:prstGeom prst="rect">
            <a:avLst/>
          </a:prstGeom>
          <a:solidFill>
            <a:srgbClr val="7CC6E1">
              <a:alpha val="2902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rgbClr val="3F5767"/>
                </a:solidFill>
              </a:rPr>
              <a:t>Teller</a:t>
            </a:r>
            <a:endParaRPr lang="en-US" dirty="0">
              <a:solidFill>
                <a:srgbClr val="3F5767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6910570" y="2758381"/>
            <a:ext cx="2924627" cy="400109"/>
          </a:xfrm>
          <a:prstGeom prst="rect">
            <a:avLst/>
          </a:prstGeom>
          <a:solidFill>
            <a:srgbClr val="7CC6E1">
              <a:alpha val="2902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rgbClr val="3F5767"/>
                </a:solidFill>
              </a:rPr>
              <a:t>Desktop</a:t>
            </a:r>
            <a:r>
              <a:rPr lang="zh-CN" altLang="en-US" dirty="0" smtClean="0">
                <a:solidFill>
                  <a:srgbClr val="3F5767"/>
                </a:solidFill>
              </a:rPr>
              <a:t> </a:t>
            </a:r>
            <a:r>
              <a:rPr lang="en-US" altLang="zh-CN" dirty="0" smtClean="0">
                <a:solidFill>
                  <a:srgbClr val="3F5767"/>
                </a:solidFill>
              </a:rPr>
              <a:t>Support</a:t>
            </a:r>
            <a:r>
              <a:rPr lang="zh-CN" altLang="en-US" dirty="0" smtClean="0">
                <a:solidFill>
                  <a:srgbClr val="3F5767"/>
                </a:solidFill>
              </a:rPr>
              <a:t> </a:t>
            </a:r>
            <a:r>
              <a:rPr lang="en-US" altLang="zh-CN" dirty="0" smtClean="0">
                <a:solidFill>
                  <a:srgbClr val="3F5767"/>
                </a:solidFill>
              </a:rPr>
              <a:t>Technician</a:t>
            </a:r>
            <a:endParaRPr lang="en-US" dirty="0">
              <a:solidFill>
                <a:srgbClr val="3F576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28778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378456" y="322316"/>
            <a:ext cx="2309326" cy="1445963"/>
          </a:xfrm>
          <a:prstGeom prst="rect">
            <a:avLst/>
          </a:prstGeom>
          <a:solidFill>
            <a:srgbClr val="7CC6E2"/>
          </a:solidFill>
          <a:ln>
            <a:noFill/>
          </a:ln>
          <a:effectLst>
            <a:outerShdw blurRad="139700" sx="94000" sy="94000" algn="ctr" rotWithShape="0">
              <a:prstClr val="black">
                <a:alpha val="6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</a:rPr>
              <a:t>C++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378455" y="1849200"/>
            <a:ext cx="2309326" cy="1443079"/>
          </a:xfrm>
          <a:prstGeom prst="rect">
            <a:avLst/>
          </a:prstGeom>
          <a:solidFill>
            <a:srgbClr val="7C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 smtClean="0">
                <a:solidFill>
                  <a:schemeClr val="bg1"/>
                </a:solidFill>
              </a:rPr>
              <a:t>Go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78455" y="3373200"/>
            <a:ext cx="2309326" cy="1443079"/>
          </a:xfrm>
          <a:prstGeom prst="rect">
            <a:avLst/>
          </a:prstGeom>
          <a:solidFill>
            <a:srgbClr val="7C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 smtClean="0">
                <a:solidFill>
                  <a:schemeClr val="bg1"/>
                </a:solidFill>
              </a:rPr>
              <a:t>C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4197926" y="5818665"/>
            <a:ext cx="3796148" cy="595745"/>
          </a:xfrm>
          <a:prstGeom prst="roundRect">
            <a:avLst>
              <a:gd name="adj" fmla="val 50000"/>
            </a:avLst>
          </a:prstGeom>
          <a:solidFill>
            <a:schemeClr val="bg1">
              <a:alpha val="95000"/>
            </a:schemeClr>
          </a:solidFill>
          <a:ln>
            <a:noFill/>
          </a:ln>
          <a:effectLst>
            <a:outerShdw blurRad="292100" sx="88000" sy="88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291774" y="5947260"/>
            <a:ext cx="56084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solidFill>
                  <a:srgbClr val="3F5767"/>
                </a:solidFill>
              </a:rPr>
              <a:t>I</a:t>
            </a:r>
            <a:r>
              <a:rPr lang="zh-CN" altLang="en-US" sz="1600" dirty="0" smtClean="0">
                <a:solidFill>
                  <a:srgbClr val="3F5767"/>
                </a:solidFill>
              </a:rPr>
              <a:t> </a:t>
            </a:r>
            <a:r>
              <a:rPr lang="en-US" altLang="zh-CN" sz="1600" dirty="0" smtClean="0">
                <a:solidFill>
                  <a:srgbClr val="3F5767"/>
                </a:solidFill>
              </a:rPr>
              <a:t>am</a:t>
            </a:r>
            <a:r>
              <a:rPr lang="zh-CN" altLang="en-US" sz="1600" dirty="0" smtClean="0">
                <a:solidFill>
                  <a:srgbClr val="3F5767"/>
                </a:solidFill>
              </a:rPr>
              <a:t> </a:t>
            </a:r>
            <a:r>
              <a:rPr lang="en-US" altLang="zh-CN" sz="1600" dirty="0" smtClean="0">
                <a:solidFill>
                  <a:srgbClr val="3F5767"/>
                </a:solidFill>
              </a:rPr>
              <a:t>now</a:t>
            </a:r>
            <a:r>
              <a:rPr lang="zh-CN" altLang="en-US" sz="1600" dirty="0" smtClean="0">
                <a:solidFill>
                  <a:srgbClr val="3F5767"/>
                </a:solidFill>
              </a:rPr>
              <a:t> </a:t>
            </a:r>
            <a:r>
              <a:rPr lang="en-US" altLang="zh-CN" sz="1600" dirty="0" smtClean="0">
                <a:solidFill>
                  <a:srgbClr val="3F5767"/>
                </a:solidFill>
              </a:rPr>
              <a:t>a</a:t>
            </a:r>
            <a:r>
              <a:rPr lang="zh-CN" altLang="en-US" sz="1600" dirty="0" smtClean="0">
                <a:solidFill>
                  <a:srgbClr val="3F5767"/>
                </a:solidFill>
              </a:rPr>
              <a:t> </a:t>
            </a:r>
            <a:r>
              <a:rPr lang="en-US" altLang="zh-CN" sz="1600" dirty="0" smtClean="0">
                <a:solidFill>
                  <a:srgbClr val="3F5767"/>
                </a:solidFill>
              </a:rPr>
              <a:t>50%</a:t>
            </a:r>
            <a:r>
              <a:rPr lang="zh-CN" altLang="en-US" sz="1600" dirty="0" smtClean="0">
                <a:solidFill>
                  <a:srgbClr val="3F5767"/>
                </a:solidFill>
              </a:rPr>
              <a:t> </a:t>
            </a:r>
            <a:r>
              <a:rPr lang="en-US" altLang="zh-CN" sz="1600" dirty="0" smtClean="0">
                <a:solidFill>
                  <a:srgbClr val="3F5767"/>
                </a:solidFill>
              </a:rPr>
              <a:t>Software</a:t>
            </a:r>
            <a:r>
              <a:rPr lang="zh-CN" altLang="en-US" sz="1600" dirty="0" smtClean="0">
                <a:solidFill>
                  <a:srgbClr val="3F5767"/>
                </a:solidFill>
              </a:rPr>
              <a:t> </a:t>
            </a:r>
            <a:r>
              <a:rPr lang="en-US" altLang="zh-CN" sz="1600" dirty="0" smtClean="0">
                <a:solidFill>
                  <a:srgbClr val="3F5767"/>
                </a:solidFill>
              </a:rPr>
              <a:t>Engineer</a:t>
            </a:r>
            <a:r>
              <a:rPr lang="zh-CN" altLang="en-US" sz="1600" dirty="0" smtClean="0">
                <a:solidFill>
                  <a:srgbClr val="3F5767"/>
                </a:solidFill>
              </a:rPr>
              <a:t> </a:t>
            </a:r>
            <a:endParaRPr lang="en-US" sz="1600" dirty="0">
              <a:solidFill>
                <a:srgbClr val="3F5767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2826752" y="322315"/>
            <a:ext cx="2309326" cy="1445963"/>
          </a:xfrm>
          <a:prstGeom prst="rect">
            <a:avLst/>
          </a:prstGeom>
          <a:solidFill>
            <a:schemeClr val="bg1"/>
          </a:solidFill>
          <a:ln>
            <a:solidFill>
              <a:srgbClr val="3F5767"/>
            </a:solidFill>
          </a:ln>
          <a:effectLst>
            <a:outerShdw blurRad="139700" sx="94000" sy="94000" algn="ctr" rotWithShape="0">
              <a:prstClr val="black">
                <a:alpha val="6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smtClean="0">
                <a:solidFill>
                  <a:srgbClr val="3F5767"/>
                </a:solidFill>
                <a:latin typeface="Segoe UI" charset="0"/>
                <a:ea typeface="Segoe UI" charset="0"/>
                <a:cs typeface="Segoe UI" charset="0"/>
              </a:rPr>
              <a:t>C++ Basic at Year Up</a:t>
            </a:r>
          </a:p>
        </p:txBody>
      </p:sp>
      <p:sp>
        <p:nvSpPr>
          <p:cNvPr id="35" name="Rectangle 34"/>
          <p:cNvSpPr/>
          <p:nvPr/>
        </p:nvSpPr>
        <p:spPr>
          <a:xfrm>
            <a:off x="5223800" y="322314"/>
            <a:ext cx="2309326" cy="1445963"/>
          </a:xfrm>
          <a:prstGeom prst="rect">
            <a:avLst/>
          </a:prstGeom>
          <a:solidFill>
            <a:schemeClr val="bg1"/>
          </a:solidFill>
          <a:ln>
            <a:solidFill>
              <a:srgbClr val="3F5767"/>
            </a:solidFill>
          </a:ln>
          <a:effectLst>
            <a:outerShdw blurRad="139700" sx="94000" sy="94000" algn="ctr" rotWithShape="0">
              <a:prstClr val="black">
                <a:alpha val="6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rgbClr val="3F5767"/>
                </a:solidFill>
                <a:latin typeface="Segoe UI" charset="0"/>
                <a:ea typeface="Segoe UI" charset="0"/>
                <a:cs typeface="Segoe UI" charset="0"/>
              </a:rPr>
              <a:t>Power up C++ with the Standard Template </a:t>
            </a:r>
            <a:r>
              <a:rPr lang="en-US" dirty="0" smtClean="0">
                <a:solidFill>
                  <a:srgbClr val="3F5767"/>
                </a:solidFill>
                <a:latin typeface="Segoe UI" charset="0"/>
                <a:ea typeface="Segoe UI" charset="0"/>
                <a:cs typeface="Segoe UI" charset="0"/>
              </a:rPr>
              <a:t>Library</a:t>
            </a:r>
          </a:p>
        </p:txBody>
      </p:sp>
      <p:sp>
        <p:nvSpPr>
          <p:cNvPr id="36" name="Rectangle 35"/>
          <p:cNvSpPr/>
          <p:nvPr/>
        </p:nvSpPr>
        <p:spPr>
          <a:xfrm>
            <a:off x="7620848" y="322315"/>
            <a:ext cx="2309326" cy="1445963"/>
          </a:xfrm>
          <a:prstGeom prst="rect">
            <a:avLst/>
          </a:prstGeom>
          <a:solidFill>
            <a:schemeClr val="bg1"/>
          </a:solidFill>
          <a:ln>
            <a:solidFill>
              <a:srgbClr val="3F5767"/>
            </a:solidFill>
          </a:ln>
          <a:effectLst>
            <a:outerShdw blurRad="139700" sx="94000" sy="94000" algn="ctr" rotWithShape="0">
              <a:prstClr val="black">
                <a:alpha val="6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smtClean="0">
                <a:solidFill>
                  <a:srgbClr val="3F5767"/>
                </a:solidFill>
                <a:latin typeface="Segoe UI" charset="0"/>
                <a:ea typeface="Segoe UI" charset="0"/>
                <a:cs typeface="Segoe UI" charset="0"/>
              </a:rPr>
              <a:t>Introduction to C++</a:t>
            </a:r>
          </a:p>
        </p:txBody>
      </p:sp>
      <p:sp>
        <p:nvSpPr>
          <p:cNvPr id="37" name="Rectangle 36"/>
          <p:cNvSpPr/>
          <p:nvPr/>
        </p:nvSpPr>
        <p:spPr>
          <a:xfrm>
            <a:off x="10017896" y="322314"/>
            <a:ext cx="2309326" cy="1445963"/>
          </a:xfrm>
          <a:prstGeom prst="rect">
            <a:avLst/>
          </a:prstGeom>
          <a:solidFill>
            <a:schemeClr val="bg1"/>
          </a:solidFill>
          <a:ln>
            <a:solidFill>
              <a:srgbClr val="3F5767"/>
            </a:solidFill>
          </a:ln>
          <a:effectLst>
            <a:outerShdw blurRad="139700" sx="94000" sy="94000" algn="ctr" rotWithShape="0">
              <a:prstClr val="black">
                <a:alpha val="6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rgbClr val="3F5767"/>
                </a:solidFill>
                <a:latin typeface="Segoe UI" charset="0"/>
                <a:ea typeface="Segoe UI" charset="0"/>
                <a:cs typeface="Segoe UI" charset="0"/>
              </a:rPr>
              <a:t>C++ Programming</a:t>
            </a:r>
            <a:endParaRPr lang="en-US" dirty="0" smtClean="0">
              <a:solidFill>
                <a:srgbClr val="3F5767"/>
              </a:solidFill>
              <a:latin typeface="Segoe UI" charset="0"/>
              <a:ea typeface="Segoe UI" charset="0"/>
              <a:cs typeface="Segoe UI" charset="0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2826752" y="1849201"/>
            <a:ext cx="2309326" cy="1445963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rgbClr val="3F5767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A Tour of Go - The Go Programming Language</a:t>
            </a:r>
            <a:endParaRPr lang="en-US" dirty="0" smtClean="0">
              <a:solidFill>
                <a:srgbClr val="3F5767">
                  <a:alpha val="20000"/>
                </a:srgbClr>
              </a:solidFill>
              <a:latin typeface="Segoe UI" charset="0"/>
              <a:ea typeface="Segoe UI" charset="0"/>
              <a:cs typeface="Segoe UI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5223800" y="1849200"/>
            <a:ext cx="2309326" cy="1445963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rgbClr val="3F5767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Go </a:t>
            </a:r>
            <a:r>
              <a:rPr lang="en-US" dirty="0" smtClean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Programming in One Week</a:t>
            </a:r>
          </a:p>
        </p:txBody>
      </p:sp>
      <p:sp>
        <p:nvSpPr>
          <p:cNvPr id="40" name="Rectangle 39"/>
          <p:cNvSpPr/>
          <p:nvPr/>
        </p:nvSpPr>
        <p:spPr>
          <a:xfrm>
            <a:off x="7620848" y="1849201"/>
            <a:ext cx="2309326" cy="1445963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rgbClr val="3F5767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smtClean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Introduction to Go Programming Language</a:t>
            </a:r>
          </a:p>
        </p:txBody>
      </p:sp>
      <p:sp>
        <p:nvSpPr>
          <p:cNvPr id="41" name="Rectangle 40"/>
          <p:cNvSpPr/>
          <p:nvPr/>
        </p:nvSpPr>
        <p:spPr>
          <a:xfrm>
            <a:off x="10017896" y="1849200"/>
            <a:ext cx="2309326" cy="1445963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rgbClr val="3F5767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smtClean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Learn GoLang</a:t>
            </a:r>
          </a:p>
        </p:txBody>
      </p:sp>
      <p:sp>
        <p:nvSpPr>
          <p:cNvPr id="42" name="Rectangle 41"/>
          <p:cNvSpPr/>
          <p:nvPr/>
        </p:nvSpPr>
        <p:spPr>
          <a:xfrm>
            <a:off x="2826752" y="3373201"/>
            <a:ext cx="2309326" cy="1445963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rgbClr val="3F5767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smtClean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C Programming</a:t>
            </a:r>
          </a:p>
        </p:txBody>
      </p:sp>
      <p:sp>
        <p:nvSpPr>
          <p:cNvPr id="43" name="Rectangle 42"/>
          <p:cNvSpPr/>
          <p:nvPr/>
        </p:nvSpPr>
        <p:spPr>
          <a:xfrm>
            <a:off x="5223800" y="3373200"/>
            <a:ext cx="2309326" cy="1445963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rgbClr val="3F5767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smtClean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Learn C </a:t>
            </a:r>
          </a:p>
        </p:txBody>
      </p:sp>
      <p:sp>
        <p:nvSpPr>
          <p:cNvPr id="44" name="Rectangle 43"/>
          <p:cNvSpPr/>
          <p:nvPr/>
        </p:nvSpPr>
        <p:spPr>
          <a:xfrm>
            <a:off x="7620848" y="3373201"/>
            <a:ext cx="2309326" cy="1445963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rgbClr val="3F5767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Teach Yourself C in 24 Hours</a:t>
            </a:r>
            <a:endParaRPr lang="en-US" dirty="0" smtClean="0">
              <a:solidFill>
                <a:srgbClr val="3F5767">
                  <a:alpha val="20000"/>
                </a:srgbClr>
              </a:solidFill>
              <a:latin typeface="Segoe UI" charset="0"/>
              <a:ea typeface="Segoe UI" charset="0"/>
              <a:cs typeface="Segoe UI" charset="0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10017896" y="3373200"/>
            <a:ext cx="2309326" cy="1445963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rgbClr val="3F5767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C Programming For Beginners</a:t>
            </a:r>
            <a:endParaRPr lang="en-US" dirty="0" smtClean="0">
              <a:solidFill>
                <a:srgbClr val="3F5767">
                  <a:alpha val="20000"/>
                </a:srgbClr>
              </a:solidFill>
              <a:latin typeface="Segoe UI" charset="0"/>
              <a:ea typeface="Segoe UI" charset="0"/>
              <a:cs typeface="Segoe UI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009" b="31809"/>
          <a:stretch/>
        </p:blipFill>
        <p:spPr>
          <a:xfrm>
            <a:off x="2867471" y="1368674"/>
            <a:ext cx="848606" cy="33250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0259" y="1399881"/>
            <a:ext cx="795418" cy="40168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7726" y="1399881"/>
            <a:ext cx="669554" cy="34721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5900" y="1314152"/>
            <a:ext cx="874396" cy="544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6723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378456" y="322316"/>
            <a:ext cx="2309326" cy="1445963"/>
          </a:xfrm>
          <a:prstGeom prst="rect">
            <a:avLst/>
          </a:prstGeom>
          <a:solidFill>
            <a:srgbClr val="7C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</a:rPr>
              <a:t>C++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378455" y="1849200"/>
            <a:ext cx="2309326" cy="1443079"/>
          </a:xfrm>
          <a:prstGeom prst="rect">
            <a:avLst/>
          </a:prstGeom>
          <a:solidFill>
            <a:srgbClr val="7CC6E2"/>
          </a:solidFill>
          <a:ln>
            <a:noFill/>
          </a:ln>
          <a:effectLst>
            <a:outerShdw blurRad="342900" sx="71000" sy="71000" algn="ctr" rotWithShape="0">
              <a:prstClr val="black">
                <a:alpha val="6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 smtClean="0">
                <a:solidFill>
                  <a:schemeClr val="bg1"/>
                </a:solidFill>
              </a:rPr>
              <a:t>Go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78455" y="3373200"/>
            <a:ext cx="2309326" cy="1443079"/>
          </a:xfrm>
          <a:prstGeom prst="rect">
            <a:avLst/>
          </a:prstGeom>
          <a:solidFill>
            <a:srgbClr val="7C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 smtClean="0">
                <a:solidFill>
                  <a:schemeClr val="bg1"/>
                </a:solidFill>
              </a:rPr>
              <a:t>C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4197926" y="5818665"/>
            <a:ext cx="3796148" cy="595745"/>
          </a:xfrm>
          <a:prstGeom prst="roundRect">
            <a:avLst>
              <a:gd name="adj" fmla="val 50000"/>
            </a:avLst>
          </a:prstGeom>
          <a:solidFill>
            <a:schemeClr val="bg1">
              <a:alpha val="95000"/>
            </a:schemeClr>
          </a:solidFill>
          <a:ln>
            <a:noFill/>
          </a:ln>
          <a:effectLst>
            <a:outerShdw blurRad="292100" sx="88000" sy="88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291774" y="5947260"/>
            <a:ext cx="56084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solidFill>
                  <a:srgbClr val="3F5767"/>
                </a:solidFill>
              </a:rPr>
              <a:t>I</a:t>
            </a:r>
            <a:r>
              <a:rPr lang="zh-CN" altLang="en-US" sz="1600" dirty="0" smtClean="0">
                <a:solidFill>
                  <a:srgbClr val="3F5767"/>
                </a:solidFill>
              </a:rPr>
              <a:t> </a:t>
            </a:r>
            <a:r>
              <a:rPr lang="en-US" altLang="zh-CN" sz="1600" dirty="0" smtClean="0">
                <a:solidFill>
                  <a:srgbClr val="3F5767"/>
                </a:solidFill>
              </a:rPr>
              <a:t>am</a:t>
            </a:r>
            <a:r>
              <a:rPr lang="zh-CN" altLang="en-US" sz="1600" dirty="0" smtClean="0">
                <a:solidFill>
                  <a:srgbClr val="3F5767"/>
                </a:solidFill>
              </a:rPr>
              <a:t> </a:t>
            </a:r>
            <a:r>
              <a:rPr lang="en-US" altLang="zh-CN" sz="1600" dirty="0" smtClean="0">
                <a:solidFill>
                  <a:srgbClr val="3F5767"/>
                </a:solidFill>
              </a:rPr>
              <a:t>now</a:t>
            </a:r>
            <a:r>
              <a:rPr lang="zh-CN" altLang="en-US" sz="1600" dirty="0" smtClean="0">
                <a:solidFill>
                  <a:srgbClr val="3F5767"/>
                </a:solidFill>
              </a:rPr>
              <a:t> </a:t>
            </a:r>
            <a:r>
              <a:rPr lang="en-US" altLang="zh-CN" sz="1600" dirty="0" smtClean="0">
                <a:solidFill>
                  <a:srgbClr val="3F5767"/>
                </a:solidFill>
              </a:rPr>
              <a:t>a</a:t>
            </a:r>
            <a:r>
              <a:rPr lang="zh-CN" altLang="en-US" sz="1600" dirty="0" smtClean="0">
                <a:solidFill>
                  <a:srgbClr val="3F5767"/>
                </a:solidFill>
              </a:rPr>
              <a:t> </a:t>
            </a:r>
            <a:r>
              <a:rPr lang="en-US" altLang="zh-CN" sz="1600" dirty="0" smtClean="0">
                <a:solidFill>
                  <a:srgbClr val="3F5767"/>
                </a:solidFill>
              </a:rPr>
              <a:t>50%</a:t>
            </a:r>
            <a:r>
              <a:rPr lang="zh-CN" altLang="en-US" sz="1600" dirty="0" smtClean="0">
                <a:solidFill>
                  <a:srgbClr val="3F5767"/>
                </a:solidFill>
              </a:rPr>
              <a:t> </a:t>
            </a:r>
            <a:r>
              <a:rPr lang="en-US" altLang="zh-CN" sz="1600" dirty="0" smtClean="0">
                <a:solidFill>
                  <a:srgbClr val="3F5767"/>
                </a:solidFill>
              </a:rPr>
              <a:t>Software</a:t>
            </a:r>
            <a:r>
              <a:rPr lang="zh-CN" altLang="en-US" sz="1600" dirty="0" smtClean="0">
                <a:solidFill>
                  <a:srgbClr val="3F5767"/>
                </a:solidFill>
              </a:rPr>
              <a:t> </a:t>
            </a:r>
            <a:r>
              <a:rPr lang="en-US" altLang="zh-CN" sz="1600" dirty="0" smtClean="0">
                <a:solidFill>
                  <a:srgbClr val="3F5767"/>
                </a:solidFill>
              </a:rPr>
              <a:t>Engineer</a:t>
            </a:r>
            <a:r>
              <a:rPr lang="zh-CN" altLang="en-US" sz="1600" dirty="0" smtClean="0">
                <a:solidFill>
                  <a:srgbClr val="3F5767"/>
                </a:solidFill>
              </a:rPr>
              <a:t> </a:t>
            </a:r>
            <a:endParaRPr lang="en-US" sz="1600" dirty="0">
              <a:solidFill>
                <a:srgbClr val="3F5767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2826752" y="322315"/>
            <a:ext cx="2309326" cy="1445963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rgbClr val="3F5767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smtClean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C++ Basic at Year Up</a:t>
            </a:r>
          </a:p>
        </p:txBody>
      </p:sp>
      <p:sp>
        <p:nvSpPr>
          <p:cNvPr id="35" name="Rectangle 34"/>
          <p:cNvSpPr/>
          <p:nvPr/>
        </p:nvSpPr>
        <p:spPr>
          <a:xfrm>
            <a:off x="5223800" y="322314"/>
            <a:ext cx="2309326" cy="1445963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rgbClr val="3F5767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Power up C++ with the Standard Template </a:t>
            </a:r>
            <a:r>
              <a:rPr lang="en-US" dirty="0" smtClean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Library</a:t>
            </a:r>
          </a:p>
        </p:txBody>
      </p:sp>
      <p:sp>
        <p:nvSpPr>
          <p:cNvPr id="36" name="Rectangle 35"/>
          <p:cNvSpPr/>
          <p:nvPr/>
        </p:nvSpPr>
        <p:spPr>
          <a:xfrm>
            <a:off x="7620848" y="322315"/>
            <a:ext cx="2309326" cy="1445963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rgbClr val="3F5767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smtClean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Introduction to C++</a:t>
            </a:r>
          </a:p>
        </p:txBody>
      </p:sp>
      <p:sp>
        <p:nvSpPr>
          <p:cNvPr id="37" name="Rectangle 36"/>
          <p:cNvSpPr/>
          <p:nvPr/>
        </p:nvSpPr>
        <p:spPr>
          <a:xfrm>
            <a:off x="10017896" y="322314"/>
            <a:ext cx="2309326" cy="1445963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rgbClr val="3F5767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C++ Programming</a:t>
            </a:r>
            <a:endParaRPr lang="en-US" dirty="0" smtClean="0">
              <a:solidFill>
                <a:srgbClr val="3F5767">
                  <a:alpha val="20000"/>
                </a:srgbClr>
              </a:solidFill>
              <a:latin typeface="Segoe UI" charset="0"/>
              <a:ea typeface="Segoe UI" charset="0"/>
              <a:cs typeface="Segoe UI" charset="0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2826752" y="1849201"/>
            <a:ext cx="2309326" cy="1445963"/>
          </a:xfrm>
          <a:prstGeom prst="rect">
            <a:avLst/>
          </a:prstGeom>
          <a:solidFill>
            <a:schemeClr val="bg1"/>
          </a:solidFill>
          <a:ln>
            <a:solidFill>
              <a:srgbClr val="3F5767"/>
            </a:solidFill>
          </a:ln>
          <a:effectLst>
            <a:outerShdw blurRad="342900" sx="71000" sy="71000" algn="ctr" rotWithShape="0">
              <a:prstClr val="black">
                <a:alpha val="6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rgbClr val="3F5767"/>
                </a:solidFill>
                <a:latin typeface="Segoe UI" charset="0"/>
                <a:ea typeface="Segoe UI" charset="0"/>
                <a:cs typeface="Segoe UI" charset="0"/>
              </a:rPr>
              <a:t>A Tour of Go - The Go Programming Language</a:t>
            </a:r>
            <a:endParaRPr lang="en-US" dirty="0" smtClean="0">
              <a:solidFill>
                <a:srgbClr val="3F5767"/>
              </a:solidFill>
              <a:latin typeface="Segoe UI" charset="0"/>
              <a:ea typeface="Segoe UI" charset="0"/>
              <a:cs typeface="Segoe UI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5223800" y="1849200"/>
            <a:ext cx="2309326" cy="1445963"/>
          </a:xfrm>
          <a:prstGeom prst="rect">
            <a:avLst/>
          </a:prstGeom>
          <a:solidFill>
            <a:schemeClr val="bg1"/>
          </a:solidFill>
          <a:ln>
            <a:solidFill>
              <a:srgbClr val="3F5767"/>
            </a:solidFill>
          </a:ln>
          <a:effectLst>
            <a:outerShdw blurRad="342900" sx="71000" sy="71000" algn="ctr" rotWithShape="0">
              <a:prstClr val="black">
                <a:alpha val="6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rgbClr val="3F5767"/>
                </a:solidFill>
                <a:latin typeface="Segoe UI" charset="0"/>
                <a:ea typeface="Segoe UI" charset="0"/>
                <a:cs typeface="Segoe UI" charset="0"/>
              </a:rPr>
              <a:t>Go </a:t>
            </a:r>
            <a:r>
              <a:rPr lang="en-US" dirty="0" smtClean="0">
                <a:solidFill>
                  <a:srgbClr val="3F5767"/>
                </a:solidFill>
                <a:latin typeface="Segoe UI" charset="0"/>
                <a:ea typeface="Segoe UI" charset="0"/>
                <a:cs typeface="Segoe UI" charset="0"/>
              </a:rPr>
              <a:t>Programming in One Week</a:t>
            </a:r>
          </a:p>
        </p:txBody>
      </p:sp>
      <p:sp>
        <p:nvSpPr>
          <p:cNvPr id="40" name="Rectangle 39"/>
          <p:cNvSpPr/>
          <p:nvPr/>
        </p:nvSpPr>
        <p:spPr>
          <a:xfrm>
            <a:off x="7620848" y="1849201"/>
            <a:ext cx="2309326" cy="1445963"/>
          </a:xfrm>
          <a:prstGeom prst="rect">
            <a:avLst/>
          </a:prstGeom>
          <a:solidFill>
            <a:schemeClr val="bg1"/>
          </a:solidFill>
          <a:ln>
            <a:solidFill>
              <a:srgbClr val="3F5767"/>
            </a:solidFill>
          </a:ln>
          <a:effectLst>
            <a:outerShdw blurRad="342900" sx="71000" sy="71000" algn="ctr" rotWithShape="0">
              <a:prstClr val="black">
                <a:alpha val="6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smtClean="0">
                <a:solidFill>
                  <a:srgbClr val="3F5767"/>
                </a:solidFill>
                <a:latin typeface="Segoe UI" charset="0"/>
                <a:ea typeface="Segoe UI" charset="0"/>
                <a:cs typeface="Segoe UI" charset="0"/>
              </a:rPr>
              <a:t>Introduction to Go Programming Language</a:t>
            </a:r>
          </a:p>
        </p:txBody>
      </p:sp>
      <p:sp>
        <p:nvSpPr>
          <p:cNvPr id="41" name="Rectangle 40"/>
          <p:cNvSpPr/>
          <p:nvPr/>
        </p:nvSpPr>
        <p:spPr>
          <a:xfrm>
            <a:off x="10017896" y="1849200"/>
            <a:ext cx="2309326" cy="1445963"/>
          </a:xfrm>
          <a:prstGeom prst="rect">
            <a:avLst/>
          </a:prstGeom>
          <a:solidFill>
            <a:schemeClr val="bg1"/>
          </a:solidFill>
          <a:ln>
            <a:solidFill>
              <a:srgbClr val="3F5767"/>
            </a:solidFill>
          </a:ln>
          <a:effectLst>
            <a:outerShdw blurRad="342900" sx="71000" sy="71000" algn="ctr" rotWithShape="0">
              <a:prstClr val="black">
                <a:alpha val="6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smtClean="0">
                <a:solidFill>
                  <a:srgbClr val="3F5767"/>
                </a:solidFill>
                <a:latin typeface="Segoe UI" charset="0"/>
                <a:ea typeface="Segoe UI" charset="0"/>
                <a:cs typeface="Segoe UI" charset="0"/>
              </a:rPr>
              <a:t>Learn GoLang</a:t>
            </a:r>
          </a:p>
        </p:txBody>
      </p:sp>
      <p:sp>
        <p:nvSpPr>
          <p:cNvPr id="42" name="Rectangle 41"/>
          <p:cNvSpPr/>
          <p:nvPr/>
        </p:nvSpPr>
        <p:spPr>
          <a:xfrm>
            <a:off x="2826752" y="3373201"/>
            <a:ext cx="2309326" cy="1445963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rgbClr val="3F5767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smtClean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C Programming</a:t>
            </a:r>
          </a:p>
        </p:txBody>
      </p:sp>
      <p:sp>
        <p:nvSpPr>
          <p:cNvPr id="43" name="Rectangle 42"/>
          <p:cNvSpPr/>
          <p:nvPr/>
        </p:nvSpPr>
        <p:spPr>
          <a:xfrm>
            <a:off x="5223800" y="3373200"/>
            <a:ext cx="2309326" cy="1445963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rgbClr val="3F5767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smtClean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Learn C </a:t>
            </a:r>
          </a:p>
        </p:txBody>
      </p:sp>
      <p:sp>
        <p:nvSpPr>
          <p:cNvPr id="44" name="Rectangle 43"/>
          <p:cNvSpPr/>
          <p:nvPr/>
        </p:nvSpPr>
        <p:spPr>
          <a:xfrm>
            <a:off x="7620848" y="3373201"/>
            <a:ext cx="2309326" cy="1445963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rgbClr val="3F5767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Teach Yourself C in 24 Hours</a:t>
            </a:r>
            <a:endParaRPr lang="en-US" dirty="0" smtClean="0">
              <a:solidFill>
                <a:srgbClr val="3F5767">
                  <a:alpha val="20000"/>
                </a:srgbClr>
              </a:solidFill>
              <a:latin typeface="Segoe UI" charset="0"/>
              <a:ea typeface="Segoe UI" charset="0"/>
              <a:cs typeface="Segoe UI" charset="0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10017896" y="3373200"/>
            <a:ext cx="2309326" cy="1445963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rgbClr val="3F5767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C Programming For Beginners</a:t>
            </a:r>
            <a:endParaRPr lang="en-US" dirty="0" smtClean="0">
              <a:solidFill>
                <a:srgbClr val="3F5767">
                  <a:alpha val="20000"/>
                </a:srgbClr>
              </a:solidFill>
              <a:latin typeface="Segoe UI" charset="0"/>
              <a:ea typeface="Segoe UI" charset="0"/>
              <a:cs typeface="Segoe UI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28" t="19547" r="29177" b="52710"/>
          <a:stretch/>
        </p:blipFill>
        <p:spPr>
          <a:xfrm>
            <a:off x="2904597" y="2923291"/>
            <a:ext cx="893105" cy="32429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0326" y="2860208"/>
            <a:ext cx="1229733" cy="45582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17" r="32236" b="31486"/>
          <a:stretch/>
        </p:blipFill>
        <p:spPr>
          <a:xfrm>
            <a:off x="7709619" y="2961062"/>
            <a:ext cx="249325" cy="268133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05" t="70899" r="10374" b="-6548"/>
          <a:stretch/>
        </p:blipFill>
        <p:spPr>
          <a:xfrm>
            <a:off x="7958944" y="2961062"/>
            <a:ext cx="1152075" cy="33626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1252" y="3009547"/>
            <a:ext cx="1147521" cy="230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0873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378456" y="322316"/>
            <a:ext cx="2309326" cy="1445963"/>
          </a:xfrm>
          <a:prstGeom prst="rect">
            <a:avLst/>
          </a:prstGeom>
          <a:solidFill>
            <a:srgbClr val="7C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</a:rPr>
              <a:t>C++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378455" y="1849200"/>
            <a:ext cx="2309326" cy="1443079"/>
          </a:xfrm>
          <a:prstGeom prst="rect">
            <a:avLst/>
          </a:prstGeom>
          <a:solidFill>
            <a:srgbClr val="7CC6E2"/>
          </a:solidFill>
          <a:ln>
            <a:noFill/>
          </a:ln>
          <a:effectLst>
            <a:outerShdw blurRad="342900" sx="71000" sy="71000" algn="ctr" rotWithShape="0">
              <a:prstClr val="black">
                <a:alpha val="6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 smtClean="0">
                <a:solidFill>
                  <a:schemeClr val="bg1"/>
                </a:solidFill>
              </a:rPr>
              <a:t>Go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78455" y="3373200"/>
            <a:ext cx="2309326" cy="1443079"/>
          </a:xfrm>
          <a:prstGeom prst="rect">
            <a:avLst/>
          </a:prstGeom>
          <a:solidFill>
            <a:srgbClr val="7C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 smtClean="0">
                <a:solidFill>
                  <a:schemeClr val="bg1"/>
                </a:solidFill>
              </a:rPr>
              <a:t>C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4197926" y="5818665"/>
            <a:ext cx="3796148" cy="595745"/>
          </a:xfrm>
          <a:prstGeom prst="roundRect">
            <a:avLst>
              <a:gd name="adj" fmla="val 50000"/>
            </a:avLst>
          </a:prstGeom>
          <a:solidFill>
            <a:schemeClr val="bg1">
              <a:alpha val="95000"/>
            </a:schemeClr>
          </a:solidFill>
          <a:ln>
            <a:noFill/>
          </a:ln>
          <a:effectLst>
            <a:outerShdw blurRad="292100" sx="88000" sy="88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291774" y="5947260"/>
            <a:ext cx="56084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solidFill>
                  <a:srgbClr val="3F5767"/>
                </a:solidFill>
              </a:rPr>
              <a:t>I</a:t>
            </a:r>
            <a:r>
              <a:rPr lang="zh-CN" altLang="en-US" sz="1600" dirty="0" smtClean="0">
                <a:solidFill>
                  <a:srgbClr val="3F5767"/>
                </a:solidFill>
              </a:rPr>
              <a:t> </a:t>
            </a:r>
            <a:r>
              <a:rPr lang="en-US" altLang="zh-CN" sz="1600" dirty="0" smtClean="0">
                <a:solidFill>
                  <a:srgbClr val="3F5767"/>
                </a:solidFill>
              </a:rPr>
              <a:t>am</a:t>
            </a:r>
            <a:r>
              <a:rPr lang="zh-CN" altLang="en-US" sz="1600" dirty="0" smtClean="0">
                <a:solidFill>
                  <a:srgbClr val="3F5767"/>
                </a:solidFill>
              </a:rPr>
              <a:t> </a:t>
            </a:r>
            <a:r>
              <a:rPr lang="en-US" altLang="zh-CN" sz="1600" dirty="0" smtClean="0">
                <a:solidFill>
                  <a:srgbClr val="3F5767"/>
                </a:solidFill>
              </a:rPr>
              <a:t>now</a:t>
            </a:r>
            <a:r>
              <a:rPr lang="zh-CN" altLang="en-US" sz="1600" dirty="0" smtClean="0">
                <a:solidFill>
                  <a:srgbClr val="3F5767"/>
                </a:solidFill>
              </a:rPr>
              <a:t> </a:t>
            </a:r>
            <a:r>
              <a:rPr lang="en-US" altLang="zh-CN" sz="1600" dirty="0" smtClean="0">
                <a:solidFill>
                  <a:srgbClr val="3F5767"/>
                </a:solidFill>
              </a:rPr>
              <a:t>a</a:t>
            </a:r>
            <a:r>
              <a:rPr lang="zh-CN" altLang="en-US" sz="1600" dirty="0" smtClean="0">
                <a:solidFill>
                  <a:srgbClr val="3F5767"/>
                </a:solidFill>
              </a:rPr>
              <a:t> </a:t>
            </a:r>
            <a:r>
              <a:rPr lang="en-US" altLang="zh-CN" sz="1600" dirty="0" smtClean="0">
                <a:solidFill>
                  <a:srgbClr val="3F5767"/>
                </a:solidFill>
              </a:rPr>
              <a:t>50%</a:t>
            </a:r>
            <a:r>
              <a:rPr lang="zh-CN" altLang="en-US" sz="1600" dirty="0" smtClean="0">
                <a:solidFill>
                  <a:srgbClr val="3F5767"/>
                </a:solidFill>
              </a:rPr>
              <a:t> </a:t>
            </a:r>
            <a:r>
              <a:rPr lang="en-US" altLang="zh-CN" sz="1600" dirty="0" smtClean="0">
                <a:solidFill>
                  <a:srgbClr val="3F5767"/>
                </a:solidFill>
              </a:rPr>
              <a:t>Software</a:t>
            </a:r>
            <a:r>
              <a:rPr lang="zh-CN" altLang="en-US" sz="1600" dirty="0" smtClean="0">
                <a:solidFill>
                  <a:srgbClr val="3F5767"/>
                </a:solidFill>
              </a:rPr>
              <a:t> </a:t>
            </a:r>
            <a:r>
              <a:rPr lang="en-US" altLang="zh-CN" sz="1600" dirty="0" smtClean="0">
                <a:solidFill>
                  <a:srgbClr val="3F5767"/>
                </a:solidFill>
              </a:rPr>
              <a:t>Engineer</a:t>
            </a:r>
            <a:r>
              <a:rPr lang="zh-CN" altLang="en-US" sz="1600" dirty="0" smtClean="0">
                <a:solidFill>
                  <a:srgbClr val="3F5767"/>
                </a:solidFill>
              </a:rPr>
              <a:t> </a:t>
            </a:r>
            <a:endParaRPr lang="en-US" sz="1600" dirty="0">
              <a:solidFill>
                <a:srgbClr val="3F5767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2826752" y="322315"/>
            <a:ext cx="2309326" cy="1445963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rgbClr val="3F5767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smtClean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C++ Basic at Year Up</a:t>
            </a:r>
          </a:p>
        </p:txBody>
      </p:sp>
      <p:sp>
        <p:nvSpPr>
          <p:cNvPr id="35" name="Rectangle 34"/>
          <p:cNvSpPr/>
          <p:nvPr/>
        </p:nvSpPr>
        <p:spPr>
          <a:xfrm>
            <a:off x="5223800" y="322314"/>
            <a:ext cx="2309326" cy="1445963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rgbClr val="3F5767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Power up C++ with the Standard Template </a:t>
            </a:r>
            <a:r>
              <a:rPr lang="en-US" dirty="0" smtClean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Library</a:t>
            </a:r>
          </a:p>
        </p:txBody>
      </p:sp>
      <p:sp>
        <p:nvSpPr>
          <p:cNvPr id="36" name="Rectangle 35"/>
          <p:cNvSpPr/>
          <p:nvPr/>
        </p:nvSpPr>
        <p:spPr>
          <a:xfrm>
            <a:off x="7620848" y="322315"/>
            <a:ext cx="2309326" cy="1445963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rgbClr val="3F5767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smtClean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Introduction to C++</a:t>
            </a:r>
          </a:p>
        </p:txBody>
      </p:sp>
      <p:sp>
        <p:nvSpPr>
          <p:cNvPr id="37" name="Rectangle 36"/>
          <p:cNvSpPr/>
          <p:nvPr/>
        </p:nvSpPr>
        <p:spPr>
          <a:xfrm>
            <a:off x="10017896" y="322314"/>
            <a:ext cx="2309326" cy="1445963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rgbClr val="3F5767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C++ Programming</a:t>
            </a:r>
            <a:endParaRPr lang="en-US" dirty="0" smtClean="0">
              <a:solidFill>
                <a:srgbClr val="3F5767">
                  <a:alpha val="20000"/>
                </a:srgbClr>
              </a:solidFill>
              <a:latin typeface="Segoe UI" charset="0"/>
              <a:ea typeface="Segoe UI" charset="0"/>
              <a:cs typeface="Segoe UI" charset="0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2826752" y="1849201"/>
            <a:ext cx="2309326" cy="1445963"/>
          </a:xfrm>
          <a:prstGeom prst="rect">
            <a:avLst/>
          </a:prstGeom>
          <a:solidFill>
            <a:schemeClr val="bg1"/>
          </a:solidFill>
          <a:ln>
            <a:solidFill>
              <a:srgbClr val="3F5767"/>
            </a:solidFill>
          </a:ln>
          <a:effectLst>
            <a:outerShdw blurRad="342900" sx="71000" sy="71000" algn="ctr" rotWithShape="0">
              <a:prstClr val="black">
                <a:alpha val="6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rgbClr val="3F5767"/>
                </a:solidFill>
                <a:latin typeface="Segoe UI" charset="0"/>
                <a:ea typeface="Segoe UI" charset="0"/>
                <a:cs typeface="Segoe UI" charset="0"/>
              </a:rPr>
              <a:t>A Tour of Go - The Go Programming Language</a:t>
            </a:r>
            <a:endParaRPr lang="en-US" dirty="0" smtClean="0">
              <a:solidFill>
                <a:srgbClr val="3F5767"/>
              </a:solidFill>
              <a:latin typeface="Segoe UI" charset="0"/>
              <a:ea typeface="Segoe UI" charset="0"/>
              <a:cs typeface="Segoe UI" charset="0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7620848" y="1849201"/>
            <a:ext cx="2309326" cy="1445963"/>
          </a:xfrm>
          <a:prstGeom prst="rect">
            <a:avLst/>
          </a:prstGeom>
          <a:solidFill>
            <a:schemeClr val="bg1"/>
          </a:solidFill>
          <a:ln>
            <a:solidFill>
              <a:srgbClr val="3F5767"/>
            </a:solidFill>
          </a:ln>
          <a:effectLst>
            <a:outerShdw blurRad="342900" sx="71000" sy="71000" algn="ctr" rotWithShape="0">
              <a:prstClr val="black">
                <a:alpha val="6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smtClean="0">
                <a:solidFill>
                  <a:srgbClr val="3F5767"/>
                </a:solidFill>
                <a:latin typeface="Segoe UI" charset="0"/>
                <a:ea typeface="Segoe UI" charset="0"/>
                <a:cs typeface="Segoe UI" charset="0"/>
              </a:rPr>
              <a:t>Introduction to Go Programming Language</a:t>
            </a:r>
          </a:p>
        </p:txBody>
      </p:sp>
      <p:sp>
        <p:nvSpPr>
          <p:cNvPr id="41" name="Rectangle 40"/>
          <p:cNvSpPr/>
          <p:nvPr/>
        </p:nvSpPr>
        <p:spPr>
          <a:xfrm>
            <a:off x="10017896" y="1849200"/>
            <a:ext cx="2309326" cy="1445963"/>
          </a:xfrm>
          <a:prstGeom prst="rect">
            <a:avLst/>
          </a:prstGeom>
          <a:solidFill>
            <a:schemeClr val="bg1"/>
          </a:solidFill>
          <a:ln>
            <a:solidFill>
              <a:srgbClr val="3F5767"/>
            </a:solidFill>
          </a:ln>
          <a:effectLst>
            <a:outerShdw blurRad="342900" sx="71000" sy="71000" algn="ctr" rotWithShape="0">
              <a:prstClr val="black">
                <a:alpha val="6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smtClean="0">
                <a:solidFill>
                  <a:srgbClr val="3F5767"/>
                </a:solidFill>
                <a:latin typeface="Segoe UI" charset="0"/>
                <a:ea typeface="Segoe UI" charset="0"/>
                <a:cs typeface="Segoe UI" charset="0"/>
              </a:rPr>
              <a:t>Learn GoLang</a:t>
            </a:r>
          </a:p>
        </p:txBody>
      </p:sp>
      <p:sp>
        <p:nvSpPr>
          <p:cNvPr id="42" name="Rectangle 41"/>
          <p:cNvSpPr/>
          <p:nvPr/>
        </p:nvSpPr>
        <p:spPr>
          <a:xfrm>
            <a:off x="2826752" y="3373201"/>
            <a:ext cx="2309326" cy="1445963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rgbClr val="3F5767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smtClean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C Programming</a:t>
            </a:r>
          </a:p>
        </p:txBody>
      </p:sp>
      <p:sp>
        <p:nvSpPr>
          <p:cNvPr id="43" name="Rectangle 42"/>
          <p:cNvSpPr/>
          <p:nvPr/>
        </p:nvSpPr>
        <p:spPr>
          <a:xfrm>
            <a:off x="5223800" y="3373200"/>
            <a:ext cx="2309326" cy="1445963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rgbClr val="3F5767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smtClean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Learn C </a:t>
            </a:r>
          </a:p>
        </p:txBody>
      </p:sp>
      <p:sp>
        <p:nvSpPr>
          <p:cNvPr id="44" name="Rectangle 43"/>
          <p:cNvSpPr/>
          <p:nvPr/>
        </p:nvSpPr>
        <p:spPr>
          <a:xfrm>
            <a:off x="7620848" y="3373201"/>
            <a:ext cx="2309326" cy="1445963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rgbClr val="3F5767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Teach Yourself C in 24 Hours</a:t>
            </a:r>
            <a:endParaRPr lang="en-US" dirty="0" smtClean="0">
              <a:solidFill>
                <a:srgbClr val="3F5767">
                  <a:alpha val="20000"/>
                </a:srgbClr>
              </a:solidFill>
              <a:latin typeface="Segoe UI" charset="0"/>
              <a:ea typeface="Segoe UI" charset="0"/>
              <a:cs typeface="Segoe UI" charset="0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10017896" y="3373200"/>
            <a:ext cx="2309326" cy="1445963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rgbClr val="3F5767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C Programming For Beginners</a:t>
            </a:r>
            <a:endParaRPr lang="en-US" dirty="0" smtClean="0">
              <a:solidFill>
                <a:srgbClr val="3F5767">
                  <a:alpha val="20000"/>
                </a:srgbClr>
              </a:solidFill>
              <a:latin typeface="Segoe UI" charset="0"/>
              <a:ea typeface="Segoe UI" charset="0"/>
              <a:cs typeface="Segoe UI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28" t="19547" r="29177" b="52710"/>
          <a:stretch/>
        </p:blipFill>
        <p:spPr>
          <a:xfrm>
            <a:off x="2904597" y="2923291"/>
            <a:ext cx="893105" cy="32429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0326" y="2860208"/>
            <a:ext cx="1229733" cy="45582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17" r="32236" b="31486"/>
          <a:stretch/>
        </p:blipFill>
        <p:spPr>
          <a:xfrm>
            <a:off x="7709619" y="2961062"/>
            <a:ext cx="249325" cy="268133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05" t="70899" r="10374" b="-6548"/>
          <a:stretch/>
        </p:blipFill>
        <p:spPr>
          <a:xfrm>
            <a:off x="7958944" y="2961062"/>
            <a:ext cx="1152075" cy="336264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5168594" y="1814633"/>
            <a:ext cx="2419738" cy="1515098"/>
            <a:chOff x="5223800" y="1849200"/>
            <a:chExt cx="2309326" cy="1445963"/>
          </a:xfrm>
        </p:grpSpPr>
        <p:sp>
          <p:nvSpPr>
            <p:cNvPr id="39" name="Rectangle 38"/>
            <p:cNvSpPr/>
            <p:nvPr/>
          </p:nvSpPr>
          <p:spPr>
            <a:xfrm>
              <a:off x="5223800" y="1849200"/>
              <a:ext cx="2309326" cy="144596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3F5767"/>
              </a:solidFill>
            </a:ln>
            <a:effectLst>
              <a:outerShdw blurRad="342900" sx="103000" sy="103000" algn="ctr" rotWithShape="0">
                <a:prstClr val="black">
                  <a:alpha val="3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dirty="0">
                  <a:solidFill>
                    <a:srgbClr val="3F5767"/>
                  </a:solidFill>
                  <a:latin typeface="Segoe UI" charset="0"/>
                  <a:ea typeface="Segoe UI" charset="0"/>
                  <a:cs typeface="Segoe UI" charset="0"/>
                </a:rPr>
                <a:t>Go </a:t>
              </a:r>
              <a:r>
                <a:rPr lang="en-US" dirty="0" smtClean="0">
                  <a:solidFill>
                    <a:srgbClr val="3F5767"/>
                  </a:solidFill>
                  <a:latin typeface="Segoe UI" charset="0"/>
                  <a:ea typeface="Segoe UI" charset="0"/>
                  <a:cs typeface="Segoe UI" charset="0"/>
                </a:rPr>
                <a:t>Programming in One Week</a:t>
              </a:r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21252" y="3009547"/>
              <a:ext cx="1147521" cy="230317"/>
            </a:xfrm>
            <a:prstGeom prst="rect">
              <a:avLst/>
            </a:prstGeom>
          </p:spPr>
        </p:pic>
        <p:sp>
          <p:nvSpPr>
            <p:cNvPr id="25" name="Rectangle 24"/>
            <p:cNvSpPr/>
            <p:nvPr/>
          </p:nvSpPr>
          <p:spPr>
            <a:xfrm>
              <a:off x="5260147" y="2492243"/>
              <a:ext cx="1244251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000" b="1" dirty="0" smtClean="0">
                  <a:solidFill>
                    <a:srgbClr val="3F5767">
                      <a:alpha val="75000"/>
                    </a:srgbClr>
                  </a:solidFill>
                  <a:latin typeface="Segoe UI" charset="0"/>
                  <a:ea typeface="Segoe UI" charset="0"/>
                  <a:cs typeface="Segoe UI" charset="0"/>
                </a:rPr>
                <a:t>4.3</a:t>
              </a:r>
              <a:r>
                <a:rPr lang="en-US" sz="1000" dirty="0" smtClean="0">
                  <a:solidFill>
                    <a:srgbClr val="3F5767">
                      <a:alpha val="75000"/>
                    </a:srgbClr>
                  </a:solidFill>
                  <a:latin typeface="Segoe UI" charset="0"/>
                  <a:ea typeface="Segoe UI" charset="0"/>
                  <a:cs typeface="Segoe UI" charset="0"/>
                </a:rPr>
                <a:t>★</a:t>
              </a:r>
              <a:r>
                <a:rPr lang="zh-CN" altLang="en-US" sz="1000" b="1" dirty="0" smtClean="0">
                  <a:solidFill>
                    <a:srgbClr val="3F5767">
                      <a:alpha val="75000"/>
                    </a:srgbClr>
                  </a:solidFill>
                  <a:latin typeface="Segoe UI" charset="0"/>
                  <a:ea typeface="Segoe UI" charset="0"/>
                  <a:cs typeface="Segoe UI" charset="0"/>
                </a:rPr>
                <a:t> </a:t>
              </a:r>
              <a:r>
                <a:rPr lang="en-US" altLang="zh-CN" sz="1000" b="1" dirty="0" smtClean="0">
                  <a:solidFill>
                    <a:srgbClr val="3F5767">
                      <a:alpha val="75000"/>
                    </a:srgbClr>
                  </a:solidFill>
                  <a:latin typeface="Segoe UI" charset="0"/>
                  <a:ea typeface="Segoe UI" charset="0"/>
                  <a:cs typeface="Segoe UI" charset="0"/>
                </a:rPr>
                <a:t>· FREE</a:t>
              </a:r>
              <a:r>
                <a:rPr lang="zh-CN" altLang="en-US" sz="1000" b="1" dirty="0" smtClean="0">
                  <a:solidFill>
                    <a:srgbClr val="3F5767">
                      <a:alpha val="75000"/>
                    </a:srgbClr>
                  </a:solidFill>
                  <a:latin typeface="Segoe UI" charset="0"/>
                  <a:ea typeface="Segoe UI" charset="0"/>
                  <a:cs typeface="Segoe UI" charset="0"/>
                </a:rPr>
                <a:t> </a:t>
              </a:r>
              <a:r>
                <a:rPr lang="en-US" altLang="zh-CN" sz="1000" b="1" dirty="0" smtClean="0">
                  <a:solidFill>
                    <a:srgbClr val="3F5767">
                      <a:alpha val="75000"/>
                    </a:srgbClr>
                  </a:solidFill>
                  <a:latin typeface="Segoe UI" charset="0"/>
                  <a:ea typeface="Segoe UI" charset="0"/>
                  <a:cs typeface="Segoe UI" charset="0"/>
                </a:rPr>
                <a:t>· 1wk</a:t>
              </a:r>
              <a:endParaRPr lang="en-US" sz="1000" b="1" dirty="0">
                <a:solidFill>
                  <a:srgbClr val="3F5767">
                    <a:alpha val="75000"/>
                  </a:srgb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297501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378456" y="322316"/>
            <a:ext cx="2309326" cy="1445963"/>
          </a:xfrm>
          <a:prstGeom prst="rect">
            <a:avLst/>
          </a:prstGeom>
          <a:solidFill>
            <a:srgbClr val="7C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</a:rPr>
              <a:t>C++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378455" y="1849200"/>
            <a:ext cx="2309326" cy="1443079"/>
          </a:xfrm>
          <a:prstGeom prst="rect">
            <a:avLst/>
          </a:prstGeom>
          <a:solidFill>
            <a:srgbClr val="7CC6E2"/>
          </a:solidFill>
          <a:ln>
            <a:noFill/>
          </a:ln>
          <a:effectLst>
            <a:outerShdw blurRad="342900" sx="71000" sy="71000" algn="ctr" rotWithShape="0">
              <a:prstClr val="black">
                <a:alpha val="6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 smtClean="0">
                <a:solidFill>
                  <a:schemeClr val="bg1"/>
                </a:solidFill>
              </a:rPr>
              <a:t>Go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78455" y="3373200"/>
            <a:ext cx="2309326" cy="1443079"/>
          </a:xfrm>
          <a:prstGeom prst="rect">
            <a:avLst/>
          </a:prstGeom>
          <a:solidFill>
            <a:srgbClr val="7C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 smtClean="0">
                <a:solidFill>
                  <a:schemeClr val="bg1"/>
                </a:solidFill>
              </a:rPr>
              <a:t>C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4197926" y="5818665"/>
            <a:ext cx="3796148" cy="595745"/>
          </a:xfrm>
          <a:prstGeom prst="roundRect">
            <a:avLst>
              <a:gd name="adj" fmla="val 50000"/>
            </a:avLst>
          </a:prstGeom>
          <a:solidFill>
            <a:schemeClr val="bg1">
              <a:alpha val="95000"/>
            </a:schemeClr>
          </a:solidFill>
          <a:ln>
            <a:noFill/>
          </a:ln>
          <a:effectLst>
            <a:outerShdw blurRad="292100" sx="88000" sy="88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291774" y="5947260"/>
            <a:ext cx="56084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solidFill>
                  <a:srgbClr val="3F5767"/>
                </a:solidFill>
              </a:rPr>
              <a:t>I</a:t>
            </a:r>
            <a:r>
              <a:rPr lang="zh-CN" altLang="en-US" sz="1600" dirty="0" smtClean="0">
                <a:solidFill>
                  <a:srgbClr val="3F5767"/>
                </a:solidFill>
              </a:rPr>
              <a:t> </a:t>
            </a:r>
            <a:r>
              <a:rPr lang="en-US" altLang="zh-CN" sz="1600" dirty="0" smtClean="0">
                <a:solidFill>
                  <a:srgbClr val="3F5767"/>
                </a:solidFill>
              </a:rPr>
              <a:t>am</a:t>
            </a:r>
            <a:r>
              <a:rPr lang="zh-CN" altLang="en-US" sz="1600" dirty="0" smtClean="0">
                <a:solidFill>
                  <a:srgbClr val="3F5767"/>
                </a:solidFill>
              </a:rPr>
              <a:t> </a:t>
            </a:r>
            <a:r>
              <a:rPr lang="en-US" altLang="zh-CN" sz="1600" dirty="0" smtClean="0">
                <a:solidFill>
                  <a:srgbClr val="3F5767"/>
                </a:solidFill>
              </a:rPr>
              <a:t>now</a:t>
            </a:r>
            <a:r>
              <a:rPr lang="zh-CN" altLang="en-US" sz="1600" dirty="0" smtClean="0">
                <a:solidFill>
                  <a:srgbClr val="3F5767"/>
                </a:solidFill>
              </a:rPr>
              <a:t> </a:t>
            </a:r>
            <a:r>
              <a:rPr lang="en-US" altLang="zh-CN" sz="1600" dirty="0" smtClean="0">
                <a:solidFill>
                  <a:srgbClr val="3F5767"/>
                </a:solidFill>
              </a:rPr>
              <a:t>a</a:t>
            </a:r>
            <a:r>
              <a:rPr lang="zh-CN" altLang="en-US" sz="1600" dirty="0" smtClean="0">
                <a:solidFill>
                  <a:srgbClr val="3F5767"/>
                </a:solidFill>
              </a:rPr>
              <a:t> </a:t>
            </a:r>
            <a:r>
              <a:rPr lang="en-US" altLang="zh-CN" sz="1600" dirty="0" smtClean="0">
                <a:solidFill>
                  <a:srgbClr val="3F5767"/>
                </a:solidFill>
              </a:rPr>
              <a:t>50%</a:t>
            </a:r>
            <a:r>
              <a:rPr lang="zh-CN" altLang="en-US" sz="1600" dirty="0" smtClean="0">
                <a:solidFill>
                  <a:srgbClr val="3F5767"/>
                </a:solidFill>
              </a:rPr>
              <a:t> </a:t>
            </a:r>
            <a:r>
              <a:rPr lang="en-US" altLang="zh-CN" sz="1600" dirty="0" smtClean="0">
                <a:solidFill>
                  <a:srgbClr val="3F5767"/>
                </a:solidFill>
              </a:rPr>
              <a:t>Software</a:t>
            </a:r>
            <a:r>
              <a:rPr lang="zh-CN" altLang="en-US" sz="1600" dirty="0" smtClean="0">
                <a:solidFill>
                  <a:srgbClr val="3F5767"/>
                </a:solidFill>
              </a:rPr>
              <a:t> </a:t>
            </a:r>
            <a:r>
              <a:rPr lang="en-US" altLang="zh-CN" sz="1600" dirty="0" smtClean="0">
                <a:solidFill>
                  <a:srgbClr val="3F5767"/>
                </a:solidFill>
              </a:rPr>
              <a:t>Engineer</a:t>
            </a:r>
            <a:r>
              <a:rPr lang="zh-CN" altLang="en-US" sz="1600" dirty="0" smtClean="0">
                <a:solidFill>
                  <a:srgbClr val="3F5767"/>
                </a:solidFill>
              </a:rPr>
              <a:t> </a:t>
            </a:r>
            <a:endParaRPr lang="en-US" sz="1600" dirty="0">
              <a:solidFill>
                <a:srgbClr val="3F5767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2826752" y="322315"/>
            <a:ext cx="2309326" cy="1445963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rgbClr val="3F5767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smtClean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C++ Basic at Year Up</a:t>
            </a:r>
          </a:p>
        </p:txBody>
      </p:sp>
      <p:sp>
        <p:nvSpPr>
          <p:cNvPr id="35" name="Rectangle 34"/>
          <p:cNvSpPr/>
          <p:nvPr/>
        </p:nvSpPr>
        <p:spPr>
          <a:xfrm>
            <a:off x="5223800" y="322314"/>
            <a:ext cx="2309326" cy="1445963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rgbClr val="3F5767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Power up C++ with the Standard Template </a:t>
            </a:r>
            <a:r>
              <a:rPr lang="en-US" dirty="0" smtClean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Library</a:t>
            </a:r>
          </a:p>
        </p:txBody>
      </p:sp>
      <p:sp>
        <p:nvSpPr>
          <p:cNvPr id="36" name="Rectangle 35"/>
          <p:cNvSpPr/>
          <p:nvPr/>
        </p:nvSpPr>
        <p:spPr>
          <a:xfrm>
            <a:off x="7620848" y="322315"/>
            <a:ext cx="2309326" cy="1445963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rgbClr val="3F5767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smtClean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Introduction to C++</a:t>
            </a:r>
          </a:p>
        </p:txBody>
      </p:sp>
      <p:sp>
        <p:nvSpPr>
          <p:cNvPr id="37" name="Rectangle 36"/>
          <p:cNvSpPr/>
          <p:nvPr/>
        </p:nvSpPr>
        <p:spPr>
          <a:xfrm>
            <a:off x="10017896" y="322314"/>
            <a:ext cx="2309326" cy="1445963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rgbClr val="3F5767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C++ Programming</a:t>
            </a:r>
            <a:endParaRPr lang="en-US" dirty="0" smtClean="0">
              <a:solidFill>
                <a:srgbClr val="3F5767">
                  <a:alpha val="20000"/>
                </a:srgbClr>
              </a:solidFill>
              <a:latin typeface="Segoe UI" charset="0"/>
              <a:ea typeface="Segoe UI" charset="0"/>
              <a:cs typeface="Segoe UI" charset="0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2759992" y="1807400"/>
            <a:ext cx="2442846" cy="1529566"/>
          </a:xfrm>
          <a:prstGeom prst="rect">
            <a:avLst/>
          </a:prstGeom>
          <a:solidFill>
            <a:schemeClr val="bg1"/>
          </a:solidFill>
          <a:ln>
            <a:solidFill>
              <a:srgbClr val="3F5767"/>
            </a:solidFill>
          </a:ln>
          <a:effectLst>
            <a:outerShdw blurRad="342900" sx="103000" sy="103000" algn="ctr" rotWithShape="0">
              <a:prstClr val="black">
                <a:alpha val="3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rgbClr val="3F5767"/>
                </a:solidFill>
                <a:latin typeface="Segoe UI" charset="0"/>
                <a:ea typeface="Segoe UI" charset="0"/>
                <a:cs typeface="Segoe UI" charset="0"/>
              </a:rPr>
              <a:t>A Tour of Go - The Go </a:t>
            </a:r>
            <a:r>
              <a:rPr lang="en-US" dirty="0" smtClean="0">
                <a:solidFill>
                  <a:srgbClr val="3F5767"/>
                </a:solidFill>
                <a:latin typeface="Segoe UI" charset="0"/>
                <a:ea typeface="Segoe UI" charset="0"/>
                <a:cs typeface="Segoe UI" charset="0"/>
              </a:rPr>
              <a:t>Programming</a:t>
            </a:r>
            <a:r>
              <a:rPr lang="mr-IN" dirty="0" smtClean="0">
                <a:solidFill>
                  <a:srgbClr val="3F5767"/>
                </a:solidFill>
                <a:latin typeface="Segoe UI" charset="0"/>
                <a:ea typeface="Segoe UI" charset="0"/>
                <a:cs typeface="Segoe UI" charset="0"/>
              </a:rPr>
              <a:t>…</a:t>
            </a:r>
            <a:endParaRPr lang="en-US" dirty="0">
              <a:solidFill>
                <a:srgbClr val="3F5767"/>
              </a:solidFill>
              <a:latin typeface="Segoe UI" charset="0"/>
              <a:ea typeface="Segoe UI" charset="0"/>
              <a:cs typeface="Segoe UI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5223800" y="1849200"/>
            <a:ext cx="2309326" cy="1445963"/>
          </a:xfrm>
          <a:prstGeom prst="rect">
            <a:avLst/>
          </a:prstGeom>
          <a:solidFill>
            <a:schemeClr val="bg1"/>
          </a:solidFill>
          <a:ln>
            <a:solidFill>
              <a:srgbClr val="3F5767"/>
            </a:solidFill>
          </a:ln>
          <a:effectLst>
            <a:outerShdw blurRad="342900" sx="71000" sy="71000" algn="ctr" rotWithShape="0">
              <a:prstClr val="black">
                <a:alpha val="6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rgbClr val="3F5767"/>
                </a:solidFill>
                <a:latin typeface="Segoe UI" charset="0"/>
                <a:ea typeface="Segoe UI" charset="0"/>
                <a:cs typeface="Segoe UI" charset="0"/>
              </a:rPr>
              <a:t>Go </a:t>
            </a:r>
            <a:r>
              <a:rPr lang="en-US" dirty="0" smtClean="0">
                <a:solidFill>
                  <a:srgbClr val="3F5767"/>
                </a:solidFill>
                <a:latin typeface="Segoe UI" charset="0"/>
                <a:ea typeface="Segoe UI" charset="0"/>
                <a:cs typeface="Segoe UI" charset="0"/>
              </a:rPr>
              <a:t>Programming in One Week</a:t>
            </a:r>
          </a:p>
        </p:txBody>
      </p:sp>
      <p:sp>
        <p:nvSpPr>
          <p:cNvPr id="40" name="Rectangle 39"/>
          <p:cNvSpPr/>
          <p:nvPr/>
        </p:nvSpPr>
        <p:spPr>
          <a:xfrm>
            <a:off x="7620848" y="1849201"/>
            <a:ext cx="2309326" cy="1445963"/>
          </a:xfrm>
          <a:prstGeom prst="rect">
            <a:avLst/>
          </a:prstGeom>
          <a:solidFill>
            <a:schemeClr val="bg1"/>
          </a:solidFill>
          <a:ln>
            <a:solidFill>
              <a:srgbClr val="3F5767"/>
            </a:solidFill>
          </a:ln>
          <a:effectLst>
            <a:outerShdw blurRad="342900" sx="71000" sy="71000" algn="ctr" rotWithShape="0">
              <a:prstClr val="black">
                <a:alpha val="6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smtClean="0">
                <a:solidFill>
                  <a:srgbClr val="3F5767"/>
                </a:solidFill>
                <a:latin typeface="Segoe UI" charset="0"/>
                <a:ea typeface="Segoe UI" charset="0"/>
                <a:cs typeface="Segoe UI" charset="0"/>
              </a:rPr>
              <a:t>Introduction to Go Programming Language</a:t>
            </a:r>
          </a:p>
        </p:txBody>
      </p:sp>
      <p:sp>
        <p:nvSpPr>
          <p:cNvPr id="41" name="Rectangle 40"/>
          <p:cNvSpPr/>
          <p:nvPr/>
        </p:nvSpPr>
        <p:spPr>
          <a:xfrm>
            <a:off x="10017896" y="1849200"/>
            <a:ext cx="2309326" cy="1445963"/>
          </a:xfrm>
          <a:prstGeom prst="rect">
            <a:avLst/>
          </a:prstGeom>
          <a:solidFill>
            <a:schemeClr val="bg1"/>
          </a:solidFill>
          <a:ln>
            <a:solidFill>
              <a:srgbClr val="3F5767"/>
            </a:solidFill>
          </a:ln>
          <a:effectLst>
            <a:outerShdw blurRad="342900" sx="71000" sy="71000" algn="ctr" rotWithShape="0">
              <a:prstClr val="black">
                <a:alpha val="6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smtClean="0">
                <a:solidFill>
                  <a:srgbClr val="3F5767"/>
                </a:solidFill>
                <a:latin typeface="Segoe UI" charset="0"/>
                <a:ea typeface="Segoe UI" charset="0"/>
                <a:cs typeface="Segoe UI" charset="0"/>
              </a:rPr>
              <a:t>Learn GoLang</a:t>
            </a:r>
          </a:p>
        </p:txBody>
      </p:sp>
      <p:sp>
        <p:nvSpPr>
          <p:cNvPr id="42" name="Rectangle 41"/>
          <p:cNvSpPr/>
          <p:nvPr/>
        </p:nvSpPr>
        <p:spPr>
          <a:xfrm>
            <a:off x="2826752" y="3373201"/>
            <a:ext cx="2309326" cy="1445963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rgbClr val="3F5767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smtClean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C Programming</a:t>
            </a:r>
          </a:p>
        </p:txBody>
      </p:sp>
      <p:sp>
        <p:nvSpPr>
          <p:cNvPr id="43" name="Rectangle 42"/>
          <p:cNvSpPr/>
          <p:nvPr/>
        </p:nvSpPr>
        <p:spPr>
          <a:xfrm>
            <a:off x="5223800" y="3373200"/>
            <a:ext cx="2309326" cy="1445963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rgbClr val="3F5767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smtClean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Learn C </a:t>
            </a:r>
          </a:p>
        </p:txBody>
      </p:sp>
      <p:sp>
        <p:nvSpPr>
          <p:cNvPr id="44" name="Rectangle 43"/>
          <p:cNvSpPr/>
          <p:nvPr/>
        </p:nvSpPr>
        <p:spPr>
          <a:xfrm>
            <a:off x="7620848" y="3373201"/>
            <a:ext cx="2309326" cy="1445963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rgbClr val="3F5767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Teach Yourself C in 24 Hours</a:t>
            </a:r>
            <a:endParaRPr lang="en-US" dirty="0" smtClean="0">
              <a:solidFill>
                <a:srgbClr val="3F5767">
                  <a:alpha val="20000"/>
                </a:srgbClr>
              </a:solidFill>
              <a:latin typeface="Segoe UI" charset="0"/>
              <a:ea typeface="Segoe UI" charset="0"/>
              <a:cs typeface="Segoe UI" charset="0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10017896" y="3373200"/>
            <a:ext cx="2309326" cy="1445963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rgbClr val="3F5767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C Programming For Beginners</a:t>
            </a:r>
            <a:endParaRPr lang="en-US" dirty="0" smtClean="0">
              <a:solidFill>
                <a:srgbClr val="3F5767">
                  <a:alpha val="20000"/>
                </a:srgbClr>
              </a:solidFill>
              <a:latin typeface="Segoe UI" charset="0"/>
              <a:ea typeface="Segoe UI" charset="0"/>
              <a:cs typeface="Segoe UI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28" t="19547" r="29177" b="52710"/>
          <a:stretch/>
        </p:blipFill>
        <p:spPr>
          <a:xfrm>
            <a:off x="2817266" y="2967980"/>
            <a:ext cx="893105" cy="32429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0326" y="2860208"/>
            <a:ext cx="1229733" cy="45582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17" r="32236" b="31486"/>
          <a:stretch/>
        </p:blipFill>
        <p:spPr>
          <a:xfrm>
            <a:off x="7709619" y="2961062"/>
            <a:ext cx="249325" cy="268133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05" t="70899" r="10374" b="-6548"/>
          <a:stretch/>
        </p:blipFill>
        <p:spPr>
          <a:xfrm>
            <a:off x="7958944" y="2961062"/>
            <a:ext cx="1152075" cy="33626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1252" y="3009547"/>
            <a:ext cx="1147521" cy="230317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2776851" y="2492243"/>
            <a:ext cx="92525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000" b="1" dirty="0" smtClean="0">
                <a:solidFill>
                  <a:srgbClr val="3F5767">
                    <a:alpha val="75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4.9</a:t>
            </a:r>
            <a:r>
              <a:rPr lang="en-US" sz="1000" dirty="0" smtClean="0">
                <a:solidFill>
                  <a:srgbClr val="3F5767">
                    <a:alpha val="75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★</a:t>
            </a:r>
            <a:r>
              <a:rPr lang="zh-CN" altLang="en-US" sz="1000" b="1" dirty="0" smtClean="0">
                <a:solidFill>
                  <a:srgbClr val="3F5767">
                    <a:alpha val="75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 </a:t>
            </a:r>
            <a:r>
              <a:rPr lang="en-US" altLang="zh-CN" sz="1000" b="1" dirty="0" smtClean="0">
                <a:solidFill>
                  <a:srgbClr val="3F5767">
                    <a:alpha val="75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· FREE</a:t>
            </a:r>
            <a:endParaRPr lang="en-US" sz="1000" b="1" dirty="0">
              <a:solidFill>
                <a:srgbClr val="3F5767">
                  <a:alpha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55018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378456" y="322316"/>
            <a:ext cx="2309326" cy="1445963"/>
          </a:xfrm>
          <a:prstGeom prst="rect">
            <a:avLst/>
          </a:prstGeom>
          <a:solidFill>
            <a:srgbClr val="7C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</a:rPr>
              <a:t>C++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378455" y="1849200"/>
            <a:ext cx="2309326" cy="1443079"/>
          </a:xfrm>
          <a:prstGeom prst="rect">
            <a:avLst/>
          </a:prstGeom>
          <a:solidFill>
            <a:srgbClr val="7CC6E2"/>
          </a:solidFill>
          <a:ln>
            <a:noFill/>
          </a:ln>
          <a:effectLst>
            <a:outerShdw blurRad="342900" sx="71000" sy="71000" algn="ctr" rotWithShape="0">
              <a:prstClr val="black">
                <a:alpha val="6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 smtClean="0">
                <a:solidFill>
                  <a:schemeClr val="bg1"/>
                </a:solidFill>
              </a:rPr>
              <a:t>Go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78455" y="3373200"/>
            <a:ext cx="2309326" cy="1443079"/>
          </a:xfrm>
          <a:prstGeom prst="rect">
            <a:avLst/>
          </a:prstGeom>
          <a:solidFill>
            <a:srgbClr val="7C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 smtClean="0">
                <a:solidFill>
                  <a:schemeClr val="bg1"/>
                </a:solidFill>
              </a:rPr>
              <a:t>C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4197926" y="5818665"/>
            <a:ext cx="3796148" cy="595745"/>
          </a:xfrm>
          <a:prstGeom prst="roundRect">
            <a:avLst>
              <a:gd name="adj" fmla="val 50000"/>
            </a:avLst>
          </a:prstGeom>
          <a:solidFill>
            <a:schemeClr val="bg1">
              <a:alpha val="95000"/>
            </a:schemeClr>
          </a:solidFill>
          <a:ln>
            <a:noFill/>
          </a:ln>
          <a:effectLst>
            <a:outerShdw blurRad="292100" sx="88000" sy="88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291774" y="5947260"/>
            <a:ext cx="56084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solidFill>
                  <a:srgbClr val="3F5767"/>
                </a:solidFill>
              </a:rPr>
              <a:t>I</a:t>
            </a:r>
            <a:r>
              <a:rPr lang="zh-CN" altLang="en-US" sz="1600" dirty="0" smtClean="0">
                <a:solidFill>
                  <a:srgbClr val="3F5767"/>
                </a:solidFill>
              </a:rPr>
              <a:t> </a:t>
            </a:r>
            <a:r>
              <a:rPr lang="en-US" altLang="zh-CN" sz="1600" dirty="0" smtClean="0">
                <a:solidFill>
                  <a:srgbClr val="3F5767"/>
                </a:solidFill>
              </a:rPr>
              <a:t>am</a:t>
            </a:r>
            <a:r>
              <a:rPr lang="zh-CN" altLang="en-US" sz="1600" dirty="0" smtClean="0">
                <a:solidFill>
                  <a:srgbClr val="3F5767"/>
                </a:solidFill>
              </a:rPr>
              <a:t> </a:t>
            </a:r>
            <a:r>
              <a:rPr lang="en-US" altLang="zh-CN" sz="1600" dirty="0" smtClean="0">
                <a:solidFill>
                  <a:srgbClr val="3F5767"/>
                </a:solidFill>
              </a:rPr>
              <a:t>now</a:t>
            </a:r>
            <a:r>
              <a:rPr lang="zh-CN" altLang="en-US" sz="1600" dirty="0" smtClean="0">
                <a:solidFill>
                  <a:srgbClr val="3F5767"/>
                </a:solidFill>
              </a:rPr>
              <a:t> </a:t>
            </a:r>
            <a:r>
              <a:rPr lang="en-US" altLang="zh-CN" sz="1600" dirty="0" smtClean="0">
                <a:solidFill>
                  <a:srgbClr val="3F5767"/>
                </a:solidFill>
              </a:rPr>
              <a:t>a</a:t>
            </a:r>
            <a:r>
              <a:rPr lang="zh-CN" altLang="en-US" sz="1600" dirty="0" smtClean="0">
                <a:solidFill>
                  <a:srgbClr val="3F5767"/>
                </a:solidFill>
              </a:rPr>
              <a:t> </a:t>
            </a:r>
            <a:r>
              <a:rPr lang="en-US" altLang="zh-CN" sz="1600" dirty="0" smtClean="0">
                <a:solidFill>
                  <a:srgbClr val="3F5767"/>
                </a:solidFill>
              </a:rPr>
              <a:t>50%</a:t>
            </a:r>
            <a:r>
              <a:rPr lang="zh-CN" altLang="en-US" sz="1600" dirty="0" smtClean="0">
                <a:solidFill>
                  <a:srgbClr val="3F5767"/>
                </a:solidFill>
              </a:rPr>
              <a:t> </a:t>
            </a:r>
            <a:r>
              <a:rPr lang="en-US" altLang="zh-CN" sz="1600" dirty="0" smtClean="0">
                <a:solidFill>
                  <a:srgbClr val="3F5767"/>
                </a:solidFill>
              </a:rPr>
              <a:t>Software</a:t>
            </a:r>
            <a:r>
              <a:rPr lang="zh-CN" altLang="en-US" sz="1600" dirty="0" smtClean="0">
                <a:solidFill>
                  <a:srgbClr val="3F5767"/>
                </a:solidFill>
              </a:rPr>
              <a:t> </a:t>
            </a:r>
            <a:r>
              <a:rPr lang="en-US" altLang="zh-CN" sz="1600" dirty="0" smtClean="0">
                <a:solidFill>
                  <a:srgbClr val="3F5767"/>
                </a:solidFill>
              </a:rPr>
              <a:t>Engineer</a:t>
            </a:r>
            <a:r>
              <a:rPr lang="zh-CN" altLang="en-US" sz="1600" dirty="0" smtClean="0">
                <a:solidFill>
                  <a:srgbClr val="3F5767"/>
                </a:solidFill>
              </a:rPr>
              <a:t> </a:t>
            </a:r>
            <a:endParaRPr lang="en-US" sz="1600" dirty="0">
              <a:solidFill>
                <a:srgbClr val="3F5767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2826752" y="322315"/>
            <a:ext cx="2309326" cy="1445963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rgbClr val="3F5767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smtClean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C++ Basic at Year Up</a:t>
            </a:r>
          </a:p>
        </p:txBody>
      </p:sp>
      <p:sp>
        <p:nvSpPr>
          <p:cNvPr id="35" name="Rectangle 34"/>
          <p:cNvSpPr/>
          <p:nvPr/>
        </p:nvSpPr>
        <p:spPr>
          <a:xfrm>
            <a:off x="5223800" y="322314"/>
            <a:ext cx="2309326" cy="1445963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rgbClr val="3F5767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Power up C++ with the Standard Template </a:t>
            </a:r>
            <a:r>
              <a:rPr lang="en-US" dirty="0" smtClean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Library</a:t>
            </a:r>
          </a:p>
        </p:txBody>
      </p:sp>
      <p:sp>
        <p:nvSpPr>
          <p:cNvPr id="36" name="Rectangle 35"/>
          <p:cNvSpPr/>
          <p:nvPr/>
        </p:nvSpPr>
        <p:spPr>
          <a:xfrm>
            <a:off x="7620848" y="322315"/>
            <a:ext cx="2309326" cy="1445963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rgbClr val="3F5767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smtClean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Introduction to C++</a:t>
            </a:r>
          </a:p>
        </p:txBody>
      </p:sp>
      <p:sp>
        <p:nvSpPr>
          <p:cNvPr id="37" name="Rectangle 36"/>
          <p:cNvSpPr/>
          <p:nvPr/>
        </p:nvSpPr>
        <p:spPr>
          <a:xfrm>
            <a:off x="10017896" y="322314"/>
            <a:ext cx="2309326" cy="1445963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rgbClr val="3F5767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C++ Programming</a:t>
            </a:r>
            <a:endParaRPr lang="en-US" dirty="0" smtClean="0">
              <a:solidFill>
                <a:srgbClr val="3F5767">
                  <a:alpha val="20000"/>
                </a:srgbClr>
              </a:solidFill>
              <a:latin typeface="Segoe UI" charset="0"/>
              <a:ea typeface="Segoe UI" charset="0"/>
              <a:cs typeface="Segoe UI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5223800" y="1849200"/>
            <a:ext cx="2309326" cy="1445963"/>
          </a:xfrm>
          <a:prstGeom prst="rect">
            <a:avLst/>
          </a:prstGeom>
          <a:solidFill>
            <a:schemeClr val="bg1"/>
          </a:solidFill>
          <a:ln>
            <a:solidFill>
              <a:srgbClr val="3F5767"/>
            </a:solidFill>
          </a:ln>
          <a:effectLst>
            <a:outerShdw blurRad="342900" sx="71000" sy="71000" algn="ctr" rotWithShape="0">
              <a:prstClr val="black">
                <a:alpha val="6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rgbClr val="3F5767"/>
                </a:solidFill>
                <a:latin typeface="Segoe UI" charset="0"/>
                <a:ea typeface="Segoe UI" charset="0"/>
                <a:cs typeface="Segoe UI" charset="0"/>
              </a:rPr>
              <a:t>Go </a:t>
            </a:r>
            <a:r>
              <a:rPr lang="en-US" dirty="0" smtClean="0">
                <a:solidFill>
                  <a:srgbClr val="3F5767"/>
                </a:solidFill>
                <a:latin typeface="Segoe UI" charset="0"/>
                <a:ea typeface="Segoe UI" charset="0"/>
                <a:cs typeface="Segoe UI" charset="0"/>
              </a:rPr>
              <a:t>Programming in One Week</a:t>
            </a:r>
          </a:p>
        </p:txBody>
      </p:sp>
      <p:sp>
        <p:nvSpPr>
          <p:cNvPr id="40" name="Rectangle 39"/>
          <p:cNvSpPr/>
          <p:nvPr/>
        </p:nvSpPr>
        <p:spPr>
          <a:xfrm>
            <a:off x="7620848" y="1849201"/>
            <a:ext cx="2309326" cy="1445963"/>
          </a:xfrm>
          <a:prstGeom prst="rect">
            <a:avLst/>
          </a:prstGeom>
          <a:solidFill>
            <a:schemeClr val="bg1"/>
          </a:solidFill>
          <a:ln>
            <a:solidFill>
              <a:srgbClr val="3F5767"/>
            </a:solidFill>
          </a:ln>
          <a:effectLst>
            <a:outerShdw blurRad="342900" sx="71000" sy="71000" algn="ctr" rotWithShape="0">
              <a:prstClr val="black">
                <a:alpha val="6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smtClean="0">
                <a:solidFill>
                  <a:srgbClr val="3F5767"/>
                </a:solidFill>
                <a:latin typeface="Segoe UI" charset="0"/>
                <a:ea typeface="Segoe UI" charset="0"/>
                <a:cs typeface="Segoe UI" charset="0"/>
              </a:rPr>
              <a:t>Introduction to Go Programming Language</a:t>
            </a:r>
          </a:p>
        </p:txBody>
      </p:sp>
      <p:sp>
        <p:nvSpPr>
          <p:cNvPr id="41" name="Rectangle 40"/>
          <p:cNvSpPr/>
          <p:nvPr/>
        </p:nvSpPr>
        <p:spPr>
          <a:xfrm>
            <a:off x="10017896" y="1849200"/>
            <a:ext cx="2309326" cy="1445963"/>
          </a:xfrm>
          <a:prstGeom prst="rect">
            <a:avLst/>
          </a:prstGeom>
          <a:solidFill>
            <a:schemeClr val="bg1"/>
          </a:solidFill>
          <a:ln>
            <a:solidFill>
              <a:srgbClr val="3F5767"/>
            </a:solidFill>
          </a:ln>
          <a:effectLst>
            <a:outerShdw blurRad="342900" sx="71000" sy="71000" algn="ctr" rotWithShape="0">
              <a:prstClr val="black">
                <a:alpha val="6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smtClean="0">
                <a:solidFill>
                  <a:srgbClr val="3F5767"/>
                </a:solidFill>
                <a:latin typeface="Segoe UI" charset="0"/>
                <a:ea typeface="Segoe UI" charset="0"/>
                <a:cs typeface="Segoe UI" charset="0"/>
              </a:rPr>
              <a:t>Learn GoLang</a:t>
            </a:r>
          </a:p>
        </p:txBody>
      </p:sp>
      <p:sp>
        <p:nvSpPr>
          <p:cNvPr id="42" name="Rectangle 41"/>
          <p:cNvSpPr/>
          <p:nvPr/>
        </p:nvSpPr>
        <p:spPr>
          <a:xfrm>
            <a:off x="2826752" y="3373201"/>
            <a:ext cx="2309326" cy="1445963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rgbClr val="3F5767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smtClean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C Programming</a:t>
            </a:r>
          </a:p>
        </p:txBody>
      </p:sp>
      <p:sp>
        <p:nvSpPr>
          <p:cNvPr id="43" name="Rectangle 42"/>
          <p:cNvSpPr/>
          <p:nvPr/>
        </p:nvSpPr>
        <p:spPr>
          <a:xfrm>
            <a:off x="5223800" y="3373200"/>
            <a:ext cx="2309326" cy="1445963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rgbClr val="3F5767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smtClean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Learn C </a:t>
            </a:r>
          </a:p>
        </p:txBody>
      </p:sp>
      <p:sp>
        <p:nvSpPr>
          <p:cNvPr id="44" name="Rectangle 43"/>
          <p:cNvSpPr/>
          <p:nvPr/>
        </p:nvSpPr>
        <p:spPr>
          <a:xfrm>
            <a:off x="7620848" y="3373201"/>
            <a:ext cx="2309326" cy="1445963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rgbClr val="3F5767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Teach Yourself C in 24 Hours</a:t>
            </a:r>
            <a:endParaRPr lang="en-US" dirty="0" smtClean="0">
              <a:solidFill>
                <a:srgbClr val="3F5767">
                  <a:alpha val="20000"/>
                </a:srgbClr>
              </a:solidFill>
              <a:latin typeface="Segoe UI" charset="0"/>
              <a:ea typeface="Segoe UI" charset="0"/>
              <a:cs typeface="Segoe UI" charset="0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10017896" y="3373200"/>
            <a:ext cx="2309326" cy="1445963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rgbClr val="3F5767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C Programming For Beginners</a:t>
            </a:r>
            <a:endParaRPr lang="en-US" dirty="0" smtClean="0">
              <a:solidFill>
                <a:srgbClr val="3F5767">
                  <a:alpha val="20000"/>
                </a:srgbClr>
              </a:solidFill>
              <a:latin typeface="Segoe UI" charset="0"/>
              <a:ea typeface="Segoe UI" charset="0"/>
              <a:cs typeface="Segoe UI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0326" y="2860208"/>
            <a:ext cx="1229733" cy="45582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17" r="32236" b="31486"/>
          <a:stretch/>
        </p:blipFill>
        <p:spPr>
          <a:xfrm>
            <a:off x="7709619" y="2961062"/>
            <a:ext cx="249325" cy="268133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05" t="70899" r="10374" b="-6548"/>
          <a:stretch/>
        </p:blipFill>
        <p:spPr>
          <a:xfrm>
            <a:off x="7958944" y="2961062"/>
            <a:ext cx="1152075" cy="336264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23000"/>
            </a:schemeClr>
          </a:solidFill>
          <a:ln>
            <a:noFill/>
          </a:ln>
          <a:effectLst>
            <a:outerShdw blurRad="50800" dist="50800" dir="5400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1576922" y="1066633"/>
            <a:ext cx="4891851" cy="3189778"/>
            <a:chOff x="1576922" y="1066633"/>
            <a:chExt cx="4891851" cy="3189778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21252" y="3009547"/>
              <a:ext cx="1147521" cy="230317"/>
            </a:xfrm>
            <a:prstGeom prst="rect">
              <a:avLst/>
            </a:prstGeom>
          </p:spPr>
        </p:pic>
        <p:sp>
          <p:nvSpPr>
            <p:cNvPr id="38" name="Rectangle 37"/>
            <p:cNvSpPr/>
            <p:nvPr/>
          </p:nvSpPr>
          <p:spPr>
            <a:xfrm>
              <a:off x="1576922" y="1066633"/>
              <a:ext cx="4808986" cy="30111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3F5767"/>
              </a:solidFill>
            </a:ln>
            <a:effectLst>
              <a:outerShdw blurRad="342900" sx="103000" sy="103000" algn="ctr" rotWithShape="0">
                <a:prstClr val="black">
                  <a:alpha val="3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2000" dirty="0">
                  <a:solidFill>
                    <a:srgbClr val="3F5767"/>
                  </a:solidFill>
                  <a:latin typeface="Segoe UI" charset="0"/>
                  <a:ea typeface="Segoe UI" charset="0"/>
                  <a:cs typeface="Segoe UI" charset="0"/>
                </a:rPr>
                <a:t>A Tour of Go - The Go </a:t>
              </a:r>
              <a:r>
                <a:rPr lang="en-US" sz="2000" dirty="0" smtClean="0">
                  <a:solidFill>
                    <a:srgbClr val="3F5767"/>
                  </a:solidFill>
                  <a:latin typeface="Segoe UI" charset="0"/>
                  <a:ea typeface="Segoe UI" charset="0"/>
                  <a:cs typeface="Segoe UI" charset="0"/>
                </a:rPr>
                <a:t>Programming Language</a:t>
              </a:r>
              <a:endParaRPr lang="en-US" sz="2000" dirty="0">
                <a:solidFill>
                  <a:srgbClr val="3F5767"/>
                </a:solidFill>
                <a:latin typeface="Segoe UI" charset="0"/>
                <a:ea typeface="Segoe UI" charset="0"/>
                <a:cs typeface="Segoe UI" charset="0"/>
              </a:endParaRPr>
            </a:p>
          </p:txBody>
        </p:sp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828" t="19547" r="29177" b="52710"/>
            <a:stretch/>
          </p:blipFill>
          <p:spPr>
            <a:xfrm>
              <a:off x="1679534" y="3534924"/>
              <a:ext cx="1282440" cy="465672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1619382" y="1764703"/>
              <a:ext cx="925253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000" b="1" dirty="0" smtClean="0">
                  <a:solidFill>
                    <a:srgbClr val="3F5767">
                      <a:alpha val="75000"/>
                    </a:srgbClr>
                  </a:solidFill>
                  <a:latin typeface="Segoe UI" charset="0"/>
                  <a:ea typeface="Segoe UI" charset="0"/>
                  <a:cs typeface="Segoe UI" charset="0"/>
                </a:rPr>
                <a:t>4.9</a:t>
              </a:r>
              <a:r>
                <a:rPr lang="en-US" sz="1000" dirty="0" smtClean="0">
                  <a:solidFill>
                    <a:srgbClr val="3F5767">
                      <a:alpha val="75000"/>
                    </a:srgbClr>
                  </a:solidFill>
                  <a:latin typeface="Segoe UI" charset="0"/>
                  <a:ea typeface="Segoe UI" charset="0"/>
                  <a:cs typeface="Segoe UI" charset="0"/>
                </a:rPr>
                <a:t>★</a:t>
              </a:r>
              <a:r>
                <a:rPr lang="zh-CN" altLang="en-US" sz="1000" b="1" dirty="0" smtClean="0">
                  <a:solidFill>
                    <a:srgbClr val="3F5767">
                      <a:alpha val="75000"/>
                    </a:srgbClr>
                  </a:solidFill>
                  <a:latin typeface="Segoe UI" charset="0"/>
                  <a:ea typeface="Segoe UI" charset="0"/>
                  <a:cs typeface="Segoe UI" charset="0"/>
                </a:rPr>
                <a:t> </a:t>
              </a:r>
              <a:r>
                <a:rPr lang="en-US" altLang="zh-CN" sz="1000" b="1" dirty="0" smtClean="0">
                  <a:solidFill>
                    <a:srgbClr val="3F5767">
                      <a:alpha val="75000"/>
                    </a:srgbClr>
                  </a:solidFill>
                  <a:latin typeface="Segoe UI" charset="0"/>
                  <a:ea typeface="Segoe UI" charset="0"/>
                  <a:cs typeface="Segoe UI" charset="0"/>
                </a:rPr>
                <a:t>· FREE</a:t>
              </a:r>
              <a:endParaRPr lang="en-US" sz="1000" b="1" dirty="0">
                <a:solidFill>
                  <a:srgbClr val="3F5767">
                    <a:alpha val="75000"/>
                  </a:srgbClr>
                </a:solidFill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619383" y="2010924"/>
              <a:ext cx="4672816" cy="22454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 altLang="zh-CN" sz="1600" dirty="0" smtClean="0">
                  <a:solidFill>
                    <a:srgbClr val="3F5767"/>
                  </a:solidFill>
                  <a:latin typeface="Segoe UI" charset="0"/>
                  <a:ea typeface="Segoe UI" charset="0"/>
                  <a:cs typeface="Segoe UI" charset="0"/>
                </a:rPr>
                <a:t>”Amazing </a:t>
              </a:r>
              <a:r>
                <a:rPr lang="en-US" altLang="zh-CN" sz="1600" dirty="0">
                  <a:solidFill>
                    <a:srgbClr val="3F5767"/>
                  </a:solidFill>
                  <a:latin typeface="Segoe UI" charset="0"/>
                  <a:ea typeface="Segoe UI" charset="0"/>
                  <a:cs typeface="Segoe UI" charset="0"/>
                </a:rPr>
                <a:t>level of detail, reference material, links. By far the best resource for learning Go I have come across</a:t>
              </a:r>
              <a:r>
                <a:rPr lang="en-US" altLang="zh-CN" sz="1600" dirty="0" smtClean="0">
                  <a:solidFill>
                    <a:srgbClr val="3F5767"/>
                  </a:solidFill>
                  <a:latin typeface="Segoe UI" charset="0"/>
                  <a:ea typeface="Segoe UI" charset="0"/>
                  <a:cs typeface="Segoe UI" charset="0"/>
                </a:rPr>
                <a:t>.” </a:t>
              </a:r>
            </a:p>
            <a:p>
              <a:pPr>
                <a:lnSpc>
                  <a:spcPct val="110000"/>
                </a:lnSpc>
              </a:pPr>
              <a:r>
                <a:rPr lang="en-US" altLang="zh-CN" sz="1600" i="1" dirty="0" smtClean="0">
                  <a:solidFill>
                    <a:srgbClr val="3F5767">
                      <a:alpha val="41000"/>
                    </a:srgbClr>
                  </a:solidFill>
                  <a:latin typeface="Segoe UI" charset="0"/>
                  <a:ea typeface="Segoe UI" charset="0"/>
                  <a:cs typeface="Segoe UI" charset="0"/>
                </a:rPr>
                <a:t>Recommended to you by Year Up 2015 Alumni, Software Engineer at Google, Ashley Smith</a:t>
              </a:r>
            </a:p>
            <a:p>
              <a:pPr>
                <a:lnSpc>
                  <a:spcPct val="110000"/>
                </a:lnSpc>
              </a:pPr>
              <a:endParaRPr lang="en-US" altLang="zh-CN" sz="1600" dirty="0" smtClean="0">
                <a:solidFill>
                  <a:srgbClr val="3F5767"/>
                </a:solidFill>
                <a:latin typeface="Segoe UI" charset="0"/>
                <a:ea typeface="Segoe UI" charset="0"/>
                <a:cs typeface="Segoe UI" charset="0"/>
              </a:endParaRPr>
            </a:p>
            <a:p>
              <a:pPr>
                <a:lnSpc>
                  <a:spcPct val="110000"/>
                </a:lnSpc>
              </a:pPr>
              <a:endParaRPr lang="en-US" altLang="zh-CN" sz="1600" dirty="0" smtClean="0">
                <a:solidFill>
                  <a:srgbClr val="3F5767"/>
                </a:solidFill>
                <a:latin typeface="Segoe UI" charset="0"/>
                <a:ea typeface="Segoe UI" charset="0"/>
                <a:cs typeface="Segoe UI" charset="0"/>
              </a:endParaRPr>
            </a:p>
            <a:p>
              <a:pPr>
                <a:lnSpc>
                  <a:spcPct val="110000"/>
                </a:lnSpc>
              </a:pPr>
              <a:endParaRPr lang="en-US" sz="1600" dirty="0">
                <a:solidFill>
                  <a:srgbClr val="3F5767"/>
                </a:solidFill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4812375" y="3563415"/>
              <a:ext cx="1507881" cy="437181"/>
            </a:xfrm>
            <a:prstGeom prst="rect">
              <a:avLst/>
            </a:prstGeom>
            <a:solidFill>
              <a:srgbClr val="729C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smtClean="0">
                  <a:solidFill>
                    <a:schemeClr val="bg1"/>
                  </a:solidFill>
                </a:rPr>
                <a:t>Start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006357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378456" y="322316"/>
            <a:ext cx="2309326" cy="1445963"/>
          </a:xfrm>
          <a:prstGeom prst="rect">
            <a:avLst/>
          </a:prstGeom>
          <a:solidFill>
            <a:srgbClr val="7C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</a:rPr>
              <a:t>C++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378455" y="1849200"/>
            <a:ext cx="2309326" cy="1443079"/>
          </a:xfrm>
          <a:prstGeom prst="rect">
            <a:avLst/>
          </a:prstGeom>
          <a:solidFill>
            <a:srgbClr val="7CC6E2"/>
          </a:solidFill>
          <a:ln>
            <a:noFill/>
          </a:ln>
          <a:effectLst>
            <a:outerShdw blurRad="342900" sx="71000" sy="71000" algn="ctr" rotWithShape="0">
              <a:prstClr val="black">
                <a:alpha val="6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 smtClean="0">
                <a:solidFill>
                  <a:schemeClr val="bg1"/>
                </a:solidFill>
              </a:rPr>
              <a:t>Go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78455" y="3373200"/>
            <a:ext cx="2309326" cy="1443079"/>
          </a:xfrm>
          <a:prstGeom prst="rect">
            <a:avLst/>
          </a:prstGeom>
          <a:solidFill>
            <a:srgbClr val="7C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 smtClean="0">
                <a:solidFill>
                  <a:schemeClr val="bg1"/>
                </a:solidFill>
              </a:rPr>
              <a:t>C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4197926" y="5818665"/>
            <a:ext cx="3796148" cy="595745"/>
          </a:xfrm>
          <a:prstGeom prst="roundRect">
            <a:avLst>
              <a:gd name="adj" fmla="val 50000"/>
            </a:avLst>
          </a:prstGeom>
          <a:solidFill>
            <a:schemeClr val="bg1">
              <a:alpha val="95000"/>
            </a:schemeClr>
          </a:solidFill>
          <a:ln>
            <a:noFill/>
          </a:ln>
          <a:effectLst>
            <a:outerShdw blurRad="292100" sx="88000" sy="88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291774" y="5947260"/>
            <a:ext cx="56084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solidFill>
                  <a:srgbClr val="3F5767"/>
                </a:solidFill>
              </a:rPr>
              <a:t>I</a:t>
            </a:r>
            <a:r>
              <a:rPr lang="zh-CN" altLang="en-US" sz="1600" dirty="0" smtClean="0">
                <a:solidFill>
                  <a:srgbClr val="3F5767"/>
                </a:solidFill>
              </a:rPr>
              <a:t> </a:t>
            </a:r>
            <a:r>
              <a:rPr lang="en-US" altLang="zh-CN" sz="1600" dirty="0" smtClean="0">
                <a:solidFill>
                  <a:srgbClr val="3F5767"/>
                </a:solidFill>
              </a:rPr>
              <a:t>am</a:t>
            </a:r>
            <a:r>
              <a:rPr lang="zh-CN" altLang="en-US" sz="1600" dirty="0" smtClean="0">
                <a:solidFill>
                  <a:srgbClr val="3F5767"/>
                </a:solidFill>
              </a:rPr>
              <a:t> </a:t>
            </a:r>
            <a:r>
              <a:rPr lang="en-US" altLang="zh-CN" sz="1600" dirty="0" smtClean="0">
                <a:solidFill>
                  <a:srgbClr val="3F5767"/>
                </a:solidFill>
              </a:rPr>
              <a:t>now</a:t>
            </a:r>
            <a:r>
              <a:rPr lang="zh-CN" altLang="en-US" sz="1600" dirty="0" smtClean="0">
                <a:solidFill>
                  <a:srgbClr val="3F5767"/>
                </a:solidFill>
              </a:rPr>
              <a:t> </a:t>
            </a:r>
            <a:r>
              <a:rPr lang="en-US" altLang="zh-CN" sz="1600" dirty="0" smtClean="0">
                <a:solidFill>
                  <a:srgbClr val="3F5767"/>
                </a:solidFill>
              </a:rPr>
              <a:t>a</a:t>
            </a:r>
            <a:r>
              <a:rPr lang="zh-CN" altLang="en-US" sz="1600" dirty="0" smtClean="0">
                <a:solidFill>
                  <a:srgbClr val="3F5767"/>
                </a:solidFill>
              </a:rPr>
              <a:t> </a:t>
            </a:r>
            <a:r>
              <a:rPr lang="en-US" altLang="zh-CN" sz="1600" dirty="0" smtClean="0">
                <a:solidFill>
                  <a:srgbClr val="3F5767"/>
                </a:solidFill>
              </a:rPr>
              <a:t>50%</a:t>
            </a:r>
            <a:r>
              <a:rPr lang="zh-CN" altLang="en-US" sz="1600" dirty="0" smtClean="0">
                <a:solidFill>
                  <a:srgbClr val="3F5767"/>
                </a:solidFill>
              </a:rPr>
              <a:t> </a:t>
            </a:r>
            <a:r>
              <a:rPr lang="en-US" altLang="zh-CN" sz="1600" dirty="0" smtClean="0">
                <a:solidFill>
                  <a:srgbClr val="3F5767"/>
                </a:solidFill>
              </a:rPr>
              <a:t>Software</a:t>
            </a:r>
            <a:r>
              <a:rPr lang="zh-CN" altLang="en-US" sz="1600" dirty="0" smtClean="0">
                <a:solidFill>
                  <a:srgbClr val="3F5767"/>
                </a:solidFill>
              </a:rPr>
              <a:t> </a:t>
            </a:r>
            <a:r>
              <a:rPr lang="en-US" altLang="zh-CN" sz="1600" dirty="0" smtClean="0">
                <a:solidFill>
                  <a:srgbClr val="3F5767"/>
                </a:solidFill>
              </a:rPr>
              <a:t>Engineer</a:t>
            </a:r>
            <a:r>
              <a:rPr lang="zh-CN" altLang="en-US" sz="1600" dirty="0" smtClean="0">
                <a:solidFill>
                  <a:srgbClr val="3F5767"/>
                </a:solidFill>
              </a:rPr>
              <a:t> </a:t>
            </a:r>
            <a:endParaRPr lang="en-US" sz="1600" dirty="0">
              <a:solidFill>
                <a:srgbClr val="3F5767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2826752" y="322315"/>
            <a:ext cx="2309326" cy="1445963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rgbClr val="3F5767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smtClean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C++ Basic at Year Up</a:t>
            </a:r>
          </a:p>
        </p:txBody>
      </p:sp>
      <p:sp>
        <p:nvSpPr>
          <p:cNvPr id="35" name="Rectangle 34"/>
          <p:cNvSpPr/>
          <p:nvPr/>
        </p:nvSpPr>
        <p:spPr>
          <a:xfrm>
            <a:off x="5223800" y="322314"/>
            <a:ext cx="2309326" cy="1445963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rgbClr val="3F5767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Power up C++ with the Standard Template </a:t>
            </a:r>
            <a:r>
              <a:rPr lang="en-US" dirty="0" smtClean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Library</a:t>
            </a:r>
          </a:p>
        </p:txBody>
      </p:sp>
      <p:sp>
        <p:nvSpPr>
          <p:cNvPr id="36" name="Rectangle 35"/>
          <p:cNvSpPr/>
          <p:nvPr/>
        </p:nvSpPr>
        <p:spPr>
          <a:xfrm>
            <a:off x="7620848" y="322315"/>
            <a:ext cx="2309326" cy="1445963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rgbClr val="3F5767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smtClean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Introduction to C++</a:t>
            </a:r>
          </a:p>
        </p:txBody>
      </p:sp>
      <p:sp>
        <p:nvSpPr>
          <p:cNvPr id="37" name="Rectangle 36"/>
          <p:cNvSpPr/>
          <p:nvPr/>
        </p:nvSpPr>
        <p:spPr>
          <a:xfrm>
            <a:off x="10017896" y="322314"/>
            <a:ext cx="2309326" cy="1445963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rgbClr val="3F5767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C++ Programming</a:t>
            </a:r>
            <a:endParaRPr lang="en-US" dirty="0" smtClean="0">
              <a:solidFill>
                <a:srgbClr val="3F5767">
                  <a:alpha val="20000"/>
                </a:srgbClr>
              </a:solidFill>
              <a:latin typeface="Segoe UI" charset="0"/>
              <a:ea typeface="Segoe UI" charset="0"/>
              <a:cs typeface="Segoe UI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5223800" y="1849200"/>
            <a:ext cx="2309326" cy="1445963"/>
          </a:xfrm>
          <a:prstGeom prst="rect">
            <a:avLst/>
          </a:prstGeom>
          <a:solidFill>
            <a:schemeClr val="bg1"/>
          </a:solidFill>
          <a:ln>
            <a:solidFill>
              <a:srgbClr val="3F5767"/>
            </a:solidFill>
          </a:ln>
          <a:effectLst>
            <a:outerShdw blurRad="342900" sx="71000" sy="71000" algn="ctr" rotWithShape="0">
              <a:prstClr val="black">
                <a:alpha val="6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rgbClr val="3F5767"/>
                </a:solidFill>
                <a:latin typeface="Segoe UI" charset="0"/>
                <a:ea typeface="Segoe UI" charset="0"/>
                <a:cs typeface="Segoe UI" charset="0"/>
              </a:rPr>
              <a:t>Go </a:t>
            </a:r>
            <a:r>
              <a:rPr lang="en-US" dirty="0" smtClean="0">
                <a:solidFill>
                  <a:srgbClr val="3F5767"/>
                </a:solidFill>
                <a:latin typeface="Segoe UI" charset="0"/>
                <a:ea typeface="Segoe UI" charset="0"/>
                <a:cs typeface="Segoe UI" charset="0"/>
              </a:rPr>
              <a:t>Programming in One Week</a:t>
            </a:r>
          </a:p>
        </p:txBody>
      </p:sp>
      <p:sp>
        <p:nvSpPr>
          <p:cNvPr id="40" name="Rectangle 39"/>
          <p:cNvSpPr/>
          <p:nvPr/>
        </p:nvSpPr>
        <p:spPr>
          <a:xfrm>
            <a:off x="7620848" y="1849201"/>
            <a:ext cx="2309326" cy="1445963"/>
          </a:xfrm>
          <a:prstGeom prst="rect">
            <a:avLst/>
          </a:prstGeom>
          <a:solidFill>
            <a:schemeClr val="bg1"/>
          </a:solidFill>
          <a:ln>
            <a:solidFill>
              <a:srgbClr val="3F5767"/>
            </a:solidFill>
          </a:ln>
          <a:effectLst>
            <a:outerShdw blurRad="342900" sx="71000" sy="71000" algn="ctr" rotWithShape="0">
              <a:prstClr val="black">
                <a:alpha val="6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smtClean="0">
                <a:solidFill>
                  <a:srgbClr val="3F5767"/>
                </a:solidFill>
                <a:latin typeface="Segoe UI" charset="0"/>
                <a:ea typeface="Segoe UI" charset="0"/>
                <a:cs typeface="Segoe UI" charset="0"/>
              </a:rPr>
              <a:t>Introduction to Go Programming Language</a:t>
            </a:r>
          </a:p>
        </p:txBody>
      </p:sp>
      <p:sp>
        <p:nvSpPr>
          <p:cNvPr id="41" name="Rectangle 40"/>
          <p:cNvSpPr/>
          <p:nvPr/>
        </p:nvSpPr>
        <p:spPr>
          <a:xfrm>
            <a:off x="10017896" y="1849200"/>
            <a:ext cx="2309326" cy="1445963"/>
          </a:xfrm>
          <a:prstGeom prst="rect">
            <a:avLst/>
          </a:prstGeom>
          <a:solidFill>
            <a:schemeClr val="bg1"/>
          </a:solidFill>
          <a:ln>
            <a:solidFill>
              <a:srgbClr val="3F5767"/>
            </a:solidFill>
          </a:ln>
          <a:effectLst>
            <a:outerShdw blurRad="342900" sx="71000" sy="71000" algn="ctr" rotWithShape="0">
              <a:prstClr val="black">
                <a:alpha val="6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smtClean="0">
                <a:solidFill>
                  <a:srgbClr val="3F5767"/>
                </a:solidFill>
                <a:latin typeface="Segoe UI" charset="0"/>
                <a:ea typeface="Segoe UI" charset="0"/>
                <a:cs typeface="Segoe UI" charset="0"/>
              </a:rPr>
              <a:t>Learn GoLang</a:t>
            </a:r>
          </a:p>
        </p:txBody>
      </p:sp>
      <p:sp>
        <p:nvSpPr>
          <p:cNvPr id="42" name="Rectangle 41"/>
          <p:cNvSpPr/>
          <p:nvPr/>
        </p:nvSpPr>
        <p:spPr>
          <a:xfrm>
            <a:off x="2826752" y="3373201"/>
            <a:ext cx="2309326" cy="1445963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rgbClr val="3F5767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smtClean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C Programming</a:t>
            </a:r>
          </a:p>
        </p:txBody>
      </p:sp>
      <p:sp>
        <p:nvSpPr>
          <p:cNvPr id="43" name="Rectangle 42"/>
          <p:cNvSpPr/>
          <p:nvPr/>
        </p:nvSpPr>
        <p:spPr>
          <a:xfrm>
            <a:off x="5223800" y="3373200"/>
            <a:ext cx="2309326" cy="1445963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rgbClr val="3F5767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smtClean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Learn C </a:t>
            </a:r>
          </a:p>
        </p:txBody>
      </p:sp>
      <p:sp>
        <p:nvSpPr>
          <p:cNvPr id="44" name="Rectangle 43"/>
          <p:cNvSpPr/>
          <p:nvPr/>
        </p:nvSpPr>
        <p:spPr>
          <a:xfrm>
            <a:off x="7620848" y="3373201"/>
            <a:ext cx="2309326" cy="1445963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rgbClr val="3F5767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Teach Yourself C in 24 Hours</a:t>
            </a:r>
            <a:endParaRPr lang="en-US" dirty="0" smtClean="0">
              <a:solidFill>
                <a:srgbClr val="3F5767">
                  <a:alpha val="20000"/>
                </a:srgbClr>
              </a:solidFill>
              <a:latin typeface="Segoe UI" charset="0"/>
              <a:ea typeface="Segoe UI" charset="0"/>
              <a:cs typeface="Segoe UI" charset="0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10017896" y="3373200"/>
            <a:ext cx="2309326" cy="1445963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rgbClr val="3F5767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C Programming For Beginners</a:t>
            </a:r>
            <a:endParaRPr lang="en-US" dirty="0" smtClean="0">
              <a:solidFill>
                <a:srgbClr val="3F5767">
                  <a:alpha val="20000"/>
                </a:srgbClr>
              </a:solidFill>
              <a:latin typeface="Segoe UI" charset="0"/>
              <a:ea typeface="Segoe UI" charset="0"/>
              <a:cs typeface="Segoe UI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0326" y="2860208"/>
            <a:ext cx="1229733" cy="45582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17" r="32236" b="31486"/>
          <a:stretch/>
        </p:blipFill>
        <p:spPr>
          <a:xfrm>
            <a:off x="7709619" y="2961062"/>
            <a:ext cx="249325" cy="268133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05" t="70899" r="10374" b="-6548"/>
          <a:stretch/>
        </p:blipFill>
        <p:spPr>
          <a:xfrm>
            <a:off x="7958944" y="2961062"/>
            <a:ext cx="1152075" cy="336264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23000"/>
            </a:schemeClr>
          </a:solidFill>
          <a:ln>
            <a:noFill/>
          </a:ln>
          <a:effectLst>
            <a:outerShdw blurRad="50800" dist="50800" dir="5400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1576922" y="1066633"/>
            <a:ext cx="4891851" cy="3189778"/>
            <a:chOff x="1576922" y="1066633"/>
            <a:chExt cx="4891851" cy="3189778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21252" y="3009547"/>
              <a:ext cx="1147521" cy="230317"/>
            </a:xfrm>
            <a:prstGeom prst="rect">
              <a:avLst/>
            </a:prstGeom>
          </p:spPr>
        </p:pic>
        <p:sp>
          <p:nvSpPr>
            <p:cNvPr id="38" name="Rectangle 37"/>
            <p:cNvSpPr/>
            <p:nvPr/>
          </p:nvSpPr>
          <p:spPr>
            <a:xfrm>
              <a:off x="1576922" y="1066633"/>
              <a:ext cx="4808986" cy="30111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3F5767"/>
              </a:solidFill>
            </a:ln>
            <a:effectLst>
              <a:outerShdw blurRad="342900" sx="103000" sy="103000" algn="ctr" rotWithShape="0">
                <a:prstClr val="black">
                  <a:alpha val="3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2000" dirty="0">
                  <a:solidFill>
                    <a:srgbClr val="3F5767"/>
                  </a:solidFill>
                  <a:latin typeface="Segoe UI" charset="0"/>
                  <a:ea typeface="Segoe UI" charset="0"/>
                  <a:cs typeface="Segoe UI" charset="0"/>
                </a:rPr>
                <a:t>A Tour of Go - The Go </a:t>
              </a:r>
              <a:r>
                <a:rPr lang="en-US" sz="2000" dirty="0" smtClean="0">
                  <a:solidFill>
                    <a:srgbClr val="3F5767"/>
                  </a:solidFill>
                  <a:latin typeface="Segoe UI" charset="0"/>
                  <a:ea typeface="Segoe UI" charset="0"/>
                  <a:cs typeface="Segoe UI" charset="0"/>
                </a:rPr>
                <a:t>Programming Language</a:t>
              </a:r>
              <a:endParaRPr lang="en-US" sz="2000" dirty="0">
                <a:solidFill>
                  <a:srgbClr val="3F5767"/>
                </a:solidFill>
                <a:latin typeface="Segoe UI" charset="0"/>
                <a:ea typeface="Segoe UI" charset="0"/>
                <a:cs typeface="Segoe UI" charset="0"/>
              </a:endParaRPr>
            </a:p>
          </p:txBody>
        </p:sp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828" t="19547" r="29177" b="52710"/>
            <a:stretch/>
          </p:blipFill>
          <p:spPr>
            <a:xfrm>
              <a:off x="1679534" y="3534924"/>
              <a:ext cx="1282440" cy="465672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1619382" y="1764703"/>
              <a:ext cx="925253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000" b="1" dirty="0" smtClean="0">
                  <a:solidFill>
                    <a:srgbClr val="3F5767">
                      <a:alpha val="75000"/>
                    </a:srgbClr>
                  </a:solidFill>
                  <a:latin typeface="Segoe UI" charset="0"/>
                  <a:ea typeface="Segoe UI" charset="0"/>
                  <a:cs typeface="Segoe UI" charset="0"/>
                </a:rPr>
                <a:t>4.9</a:t>
              </a:r>
              <a:r>
                <a:rPr lang="en-US" sz="1000" dirty="0" smtClean="0">
                  <a:solidFill>
                    <a:srgbClr val="3F5767">
                      <a:alpha val="75000"/>
                    </a:srgbClr>
                  </a:solidFill>
                  <a:latin typeface="Segoe UI" charset="0"/>
                  <a:ea typeface="Segoe UI" charset="0"/>
                  <a:cs typeface="Segoe UI" charset="0"/>
                </a:rPr>
                <a:t>★</a:t>
              </a:r>
              <a:r>
                <a:rPr lang="zh-CN" altLang="en-US" sz="1000" b="1" dirty="0" smtClean="0">
                  <a:solidFill>
                    <a:srgbClr val="3F5767">
                      <a:alpha val="75000"/>
                    </a:srgbClr>
                  </a:solidFill>
                  <a:latin typeface="Segoe UI" charset="0"/>
                  <a:ea typeface="Segoe UI" charset="0"/>
                  <a:cs typeface="Segoe UI" charset="0"/>
                </a:rPr>
                <a:t> </a:t>
              </a:r>
              <a:r>
                <a:rPr lang="en-US" altLang="zh-CN" sz="1000" b="1" dirty="0" smtClean="0">
                  <a:solidFill>
                    <a:srgbClr val="3F5767">
                      <a:alpha val="75000"/>
                    </a:srgbClr>
                  </a:solidFill>
                  <a:latin typeface="Segoe UI" charset="0"/>
                  <a:ea typeface="Segoe UI" charset="0"/>
                  <a:cs typeface="Segoe UI" charset="0"/>
                </a:rPr>
                <a:t>· FREE</a:t>
              </a:r>
              <a:endParaRPr lang="en-US" sz="1000" b="1" dirty="0">
                <a:solidFill>
                  <a:srgbClr val="3F5767">
                    <a:alpha val="75000"/>
                  </a:srgbClr>
                </a:solidFill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619383" y="2010924"/>
              <a:ext cx="4672816" cy="22454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 altLang="zh-CN" sz="1600" dirty="0" smtClean="0">
                  <a:solidFill>
                    <a:srgbClr val="3F5767"/>
                  </a:solidFill>
                  <a:latin typeface="Segoe UI" charset="0"/>
                  <a:ea typeface="Segoe UI" charset="0"/>
                  <a:cs typeface="Segoe UI" charset="0"/>
                </a:rPr>
                <a:t>”Amazing </a:t>
              </a:r>
              <a:r>
                <a:rPr lang="en-US" altLang="zh-CN" sz="1600" dirty="0">
                  <a:solidFill>
                    <a:srgbClr val="3F5767"/>
                  </a:solidFill>
                  <a:latin typeface="Segoe UI" charset="0"/>
                  <a:ea typeface="Segoe UI" charset="0"/>
                  <a:cs typeface="Segoe UI" charset="0"/>
                </a:rPr>
                <a:t>level of detail, reference material, links. By far the best resource for learning Go I have come across</a:t>
              </a:r>
              <a:r>
                <a:rPr lang="en-US" altLang="zh-CN" sz="1600" dirty="0" smtClean="0">
                  <a:solidFill>
                    <a:srgbClr val="3F5767"/>
                  </a:solidFill>
                  <a:latin typeface="Segoe UI" charset="0"/>
                  <a:ea typeface="Segoe UI" charset="0"/>
                  <a:cs typeface="Segoe UI" charset="0"/>
                </a:rPr>
                <a:t>.” </a:t>
              </a:r>
            </a:p>
            <a:p>
              <a:pPr>
                <a:lnSpc>
                  <a:spcPct val="110000"/>
                </a:lnSpc>
              </a:pPr>
              <a:r>
                <a:rPr lang="en-US" altLang="zh-CN" sz="1600" i="1" dirty="0" smtClean="0">
                  <a:solidFill>
                    <a:srgbClr val="3F5767">
                      <a:alpha val="41000"/>
                    </a:srgbClr>
                  </a:solidFill>
                  <a:latin typeface="Segoe UI" charset="0"/>
                  <a:ea typeface="Segoe UI" charset="0"/>
                  <a:cs typeface="Segoe UI" charset="0"/>
                </a:rPr>
                <a:t>Recommended to you by Year Up 2015 Alumni, Software Engineer at Google, Ashley Smith</a:t>
              </a:r>
            </a:p>
            <a:p>
              <a:pPr>
                <a:lnSpc>
                  <a:spcPct val="110000"/>
                </a:lnSpc>
              </a:pPr>
              <a:endParaRPr lang="en-US" altLang="zh-CN" sz="1600" dirty="0" smtClean="0">
                <a:solidFill>
                  <a:srgbClr val="3F5767"/>
                </a:solidFill>
                <a:latin typeface="Segoe UI" charset="0"/>
                <a:ea typeface="Segoe UI" charset="0"/>
                <a:cs typeface="Segoe UI" charset="0"/>
              </a:endParaRPr>
            </a:p>
            <a:p>
              <a:pPr>
                <a:lnSpc>
                  <a:spcPct val="110000"/>
                </a:lnSpc>
              </a:pPr>
              <a:endParaRPr lang="en-US" altLang="zh-CN" sz="1600" dirty="0" smtClean="0">
                <a:solidFill>
                  <a:srgbClr val="3F5767"/>
                </a:solidFill>
                <a:latin typeface="Segoe UI" charset="0"/>
                <a:ea typeface="Segoe UI" charset="0"/>
                <a:cs typeface="Segoe UI" charset="0"/>
              </a:endParaRPr>
            </a:p>
            <a:p>
              <a:pPr>
                <a:lnSpc>
                  <a:spcPct val="110000"/>
                </a:lnSpc>
              </a:pPr>
              <a:endParaRPr lang="en-US" sz="1600" dirty="0">
                <a:solidFill>
                  <a:srgbClr val="3F5767"/>
                </a:solidFill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4812375" y="3563415"/>
              <a:ext cx="1507881" cy="437181"/>
            </a:xfrm>
            <a:prstGeom prst="rect">
              <a:avLst/>
            </a:prstGeom>
            <a:solidFill>
              <a:srgbClr val="729C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smtClean="0">
                  <a:solidFill>
                    <a:schemeClr val="bg1"/>
                  </a:solidFill>
                </a:rPr>
                <a:t>Go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0400" y="0"/>
            <a:ext cx="83219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469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378456" y="322316"/>
            <a:ext cx="2309326" cy="1445963"/>
          </a:xfrm>
          <a:prstGeom prst="rect">
            <a:avLst/>
          </a:prstGeom>
          <a:solidFill>
            <a:srgbClr val="7C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</a:rPr>
              <a:t>C++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378455" y="1849200"/>
            <a:ext cx="2309326" cy="1443079"/>
          </a:xfrm>
          <a:prstGeom prst="rect">
            <a:avLst/>
          </a:prstGeom>
          <a:solidFill>
            <a:srgbClr val="7CC6E2"/>
          </a:solidFill>
          <a:ln>
            <a:noFill/>
          </a:ln>
          <a:effectLst>
            <a:outerShdw blurRad="342900" sx="71000" sy="71000" algn="ctr" rotWithShape="0">
              <a:prstClr val="black">
                <a:alpha val="6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 smtClean="0">
                <a:solidFill>
                  <a:schemeClr val="bg1"/>
                </a:solidFill>
              </a:rPr>
              <a:t>Go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78455" y="3373200"/>
            <a:ext cx="2309326" cy="1443079"/>
          </a:xfrm>
          <a:prstGeom prst="rect">
            <a:avLst/>
          </a:prstGeom>
          <a:solidFill>
            <a:srgbClr val="7C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 smtClean="0">
                <a:solidFill>
                  <a:schemeClr val="bg1"/>
                </a:solidFill>
              </a:rPr>
              <a:t>C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4197926" y="5818665"/>
            <a:ext cx="3796148" cy="595745"/>
          </a:xfrm>
          <a:prstGeom prst="roundRect">
            <a:avLst>
              <a:gd name="adj" fmla="val 50000"/>
            </a:avLst>
          </a:prstGeom>
          <a:solidFill>
            <a:schemeClr val="bg1">
              <a:alpha val="95000"/>
            </a:schemeClr>
          </a:solidFill>
          <a:ln>
            <a:noFill/>
          </a:ln>
          <a:effectLst>
            <a:outerShdw blurRad="292100" sx="88000" sy="88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291774" y="5947260"/>
            <a:ext cx="56084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solidFill>
                  <a:srgbClr val="3F5767"/>
                </a:solidFill>
              </a:rPr>
              <a:t>I</a:t>
            </a:r>
            <a:r>
              <a:rPr lang="zh-CN" altLang="en-US" sz="1600" dirty="0" smtClean="0">
                <a:solidFill>
                  <a:srgbClr val="3F5767"/>
                </a:solidFill>
              </a:rPr>
              <a:t> </a:t>
            </a:r>
            <a:r>
              <a:rPr lang="en-US" altLang="zh-CN" sz="1600" dirty="0" smtClean="0">
                <a:solidFill>
                  <a:srgbClr val="3F5767"/>
                </a:solidFill>
              </a:rPr>
              <a:t>am</a:t>
            </a:r>
            <a:r>
              <a:rPr lang="zh-CN" altLang="en-US" sz="1600" dirty="0" smtClean="0">
                <a:solidFill>
                  <a:srgbClr val="3F5767"/>
                </a:solidFill>
              </a:rPr>
              <a:t> </a:t>
            </a:r>
            <a:r>
              <a:rPr lang="en-US" altLang="zh-CN" sz="1600" dirty="0" smtClean="0">
                <a:solidFill>
                  <a:srgbClr val="3F5767"/>
                </a:solidFill>
              </a:rPr>
              <a:t>now</a:t>
            </a:r>
            <a:r>
              <a:rPr lang="zh-CN" altLang="en-US" sz="1600" dirty="0" smtClean="0">
                <a:solidFill>
                  <a:srgbClr val="3F5767"/>
                </a:solidFill>
              </a:rPr>
              <a:t> </a:t>
            </a:r>
            <a:r>
              <a:rPr lang="en-US" altLang="zh-CN" sz="1600" dirty="0" smtClean="0">
                <a:solidFill>
                  <a:srgbClr val="3F5767"/>
                </a:solidFill>
              </a:rPr>
              <a:t>a</a:t>
            </a:r>
            <a:r>
              <a:rPr lang="zh-CN" altLang="en-US" sz="1600" dirty="0" smtClean="0">
                <a:solidFill>
                  <a:srgbClr val="3F5767"/>
                </a:solidFill>
              </a:rPr>
              <a:t> </a:t>
            </a:r>
            <a:r>
              <a:rPr lang="en-US" altLang="zh-CN" sz="1600" dirty="0" smtClean="0">
                <a:solidFill>
                  <a:srgbClr val="3F5767"/>
                </a:solidFill>
              </a:rPr>
              <a:t>50%</a:t>
            </a:r>
            <a:r>
              <a:rPr lang="zh-CN" altLang="en-US" sz="1600" dirty="0" smtClean="0">
                <a:solidFill>
                  <a:srgbClr val="3F5767"/>
                </a:solidFill>
              </a:rPr>
              <a:t> </a:t>
            </a:r>
            <a:r>
              <a:rPr lang="en-US" altLang="zh-CN" sz="1600" dirty="0" smtClean="0">
                <a:solidFill>
                  <a:srgbClr val="3F5767"/>
                </a:solidFill>
              </a:rPr>
              <a:t>Software</a:t>
            </a:r>
            <a:r>
              <a:rPr lang="zh-CN" altLang="en-US" sz="1600" dirty="0" smtClean="0">
                <a:solidFill>
                  <a:srgbClr val="3F5767"/>
                </a:solidFill>
              </a:rPr>
              <a:t> </a:t>
            </a:r>
            <a:r>
              <a:rPr lang="en-US" altLang="zh-CN" sz="1600" dirty="0" smtClean="0">
                <a:solidFill>
                  <a:srgbClr val="3F5767"/>
                </a:solidFill>
              </a:rPr>
              <a:t>Engineer</a:t>
            </a:r>
            <a:r>
              <a:rPr lang="zh-CN" altLang="en-US" sz="1600" dirty="0" smtClean="0">
                <a:solidFill>
                  <a:srgbClr val="3F5767"/>
                </a:solidFill>
              </a:rPr>
              <a:t> </a:t>
            </a:r>
            <a:endParaRPr lang="en-US" sz="1600" dirty="0">
              <a:solidFill>
                <a:srgbClr val="3F5767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2826752" y="322315"/>
            <a:ext cx="2309326" cy="1445963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rgbClr val="3F5767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smtClean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C++ Basic at Year Up</a:t>
            </a:r>
          </a:p>
        </p:txBody>
      </p:sp>
      <p:sp>
        <p:nvSpPr>
          <p:cNvPr id="35" name="Rectangle 34"/>
          <p:cNvSpPr/>
          <p:nvPr/>
        </p:nvSpPr>
        <p:spPr>
          <a:xfrm>
            <a:off x="5223800" y="322314"/>
            <a:ext cx="2309326" cy="1445963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rgbClr val="3F5767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Power up C++ with the Standard Template </a:t>
            </a:r>
            <a:r>
              <a:rPr lang="en-US" dirty="0" smtClean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Library</a:t>
            </a:r>
          </a:p>
        </p:txBody>
      </p:sp>
      <p:sp>
        <p:nvSpPr>
          <p:cNvPr id="36" name="Rectangle 35"/>
          <p:cNvSpPr/>
          <p:nvPr/>
        </p:nvSpPr>
        <p:spPr>
          <a:xfrm>
            <a:off x="7620848" y="322315"/>
            <a:ext cx="2309326" cy="1445963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rgbClr val="3F5767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smtClean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Introduction to C++</a:t>
            </a:r>
          </a:p>
        </p:txBody>
      </p:sp>
      <p:sp>
        <p:nvSpPr>
          <p:cNvPr id="37" name="Rectangle 36"/>
          <p:cNvSpPr/>
          <p:nvPr/>
        </p:nvSpPr>
        <p:spPr>
          <a:xfrm>
            <a:off x="10017896" y="322314"/>
            <a:ext cx="2309326" cy="1445963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rgbClr val="3F5767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C++ Programming</a:t>
            </a:r>
            <a:endParaRPr lang="en-US" dirty="0" smtClean="0">
              <a:solidFill>
                <a:srgbClr val="3F5767">
                  <a:alpha val="20000"/>
                </a:srgbClr>
              </a:solidFill>
              <a:latin typeface="Segoe UI" charset="0"/>
              <a:ea typeface="Segoe UI" charset="0"/>
              <a:cs typeface="Segoe UI" charset="0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2826752" y="1849201"/>
            <a:ext cx="2309326" cy="1445963"/>
          </a:xfrm>
          <a:prstGeom prst="rect">
            <a:avLst/>
          </a:prstGeom>
          <a:solidFill>
            <a:srgbClr val="DEF0F8"/>
          </a:solidFill>
          <a:ln>
            <a:solidFill>
              <a:srgbClr val="3F5767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rgbClr val="3F5767">
                    <a:alpha val="34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A Tour of Go - The Go Programming </a:t>
            </a:r>
            <a:r>
              <a:rPr lang="en-US" dirty="0" smtClean="0">
                <a:solidFill>
                  <a:srgbClr val="3F5767">
                    <a:alpha val="34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Language</a:t>
            </a:r>
          </a:p>
        </p:txBody>
      </p:sp>
      <p:sp>
        <p:nvSpPr>
          <p:cNvPr id="39" name="Rectangle 38"/>
          <p:cNvSpPr/>
          <p:nvPr/>
        </p:nvSpPr>
        <p:spPr>
          <a:xfrm>
            <a:off x="5223800" y="1849200"/>
            <a:ext cx="2309326" cy="1445963"/>
          </a:xfrm>
          <a:prstGeom prst="rect">
            <a:avLst/>
          </a:prstGeom>
          <a:solidFill>
            <a:schemeClr val="bg1"/>
          </a:solidFill>
          <a:ln>
            <a:solidFill>
              <a:srgbClr val="3F5767"/>
            </a:solidFill>
          </a:ln>
          <a:effectLst>
            <a:outerShdw blurRad="342900" sx="71000" sy="71000" algn="ctr" rotWithShape="0">
              <a:prstClr val="black">
                <a:alpha val="6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rgbClr val="3F5767"/>
                </a:solidFill>
                <a:latin typeface="Segoe UI" charset="0"/>
                <a:ea typeface="Segoe UI" charset="0"/>
                <a:cs typeface="Segoe UI" charset="0"/>
              </a:rPr>
              <a:t>Go </a:t>
            </a:r>
            <a:r>
              <a:rPr lang="en-US" dirty="0" smtClean="0">
                <a:solidFill>
                  <a:srgbClr val="3F5767"/>
                </a:solidFill>
                <a:latin typeface="Segoe UI" charset="0"/>
                <a:ea typeface="Segoe UI" charset="0"/>
                <a:cs typeface="Segoe UI" charset="0"/>
              </a:rPr>
              <a:t>Programming in One Week</a:t>
            </a:r>
          </a:p>
        </p:txBody>
      </p:sp>
      <p:sp>
        <p:nvSpPr>
          <p:cNvPr id="40" name="Rectangle 39"/>
          <p:cNvSpPr/>
          <p:nvPr/>
        </p:nvSpPr>
        <p:spPr>
          <a:xfrm>
            <a:off x="7620848" y="1849201"/>
            <a:ext cx="2309326" cy="1445963"/>
          </a:xfrm>
          <a:prstGeom prst="rect">
            <a:avLst/>
          </a:prstGeom>
          <a:solidFill>
            <a:schemeClr val="bg1"/>
          </a:solidFill>
          <a:ln>
            <a:solidFill>
              <a:srgbClr val="3F5767"/>
            </a:solidFill>
          </a:ln>
          <a:effectLst>
            <a:outerShdw blurRad="342900" sx="71000" sy="71000" algn="ctr" rotWithShape="0">
              <a:prstClr val="black">
                <a:alpha val="6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smtClean="0">
                <a:solidFill>
                  <a:srgbClr val="3F5767"/>
                </a:solidFill>
                <a:latin typeface="Segoe UI" charset="0"/>
                <a:ea typeface="Segoe UI" charset="0"/>
                <a:cs typeface="Segoe UI" charset="0"/>
              </a:rPr>
              <a:t>Introduction to Go Programming Language</a:t>
            </a:r>
          </a:p>
        </p:txBody>
      </p:sp>
      <p:sp>
        <p:nvSpPr>
          <p:cNvPr id="41" name="Rectangle 40"/>
          <p:cNvSpPr/>
          <p:nvPr/>
        </p:nvSpPr>
        <p:spPr>
          <a:xfrm>
            <a:off x="10017896" y="1849200"/>
            <a:ext cx="2309326" cy="1445963"/>
          </a:xfrm>
          <a:prstGeom prst="rect">
            <a:avLst/>
          </a:prstGeom>
          <a:solidFill>
            <a:schemeClr val="bg1"/>
          </a:solidFill>
          <a:ln>
            <a:solidFill>
              <a:srgbClr val="3F5767"/>
            </a:solidFill>
          </a:ln>
          <a:effectLst>
            <a:outerShdw blurRad="342900" sx="71000" sy="71000" algn="ctr" rotWithShape="0">
              <a:prstClr val="black">
                <a:alpha val="6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smtClean="0">
                <a:solidFill>
                  <a:srgbClr val="3F5767"/>
                </a:solidFill>
                <a:latin typeface="Segoe UI" charset="0"/>
                <a:ea typeface="Segoe UI" charset="0"/>
                <a:cs typeface="Segoe UI" charset="0"/>
              </a:rPr>
              <a:t>Learn GoLang</a:t>
            </a:r>
          </a:p>
        </p:txBody>
      </p:sp>
      <p:sp>
        <p:nvSpPr>
          <p:cNvPr id="42" name="Rectangle 41"/>
          <p:cNvSpPr/>
          <p:nvPr/>
        </p:nvSpPr>
        <p:spPr>
          <a:xfrm>
            <a:off x="2826752" y="3373201"/>
            <a:ext cx="2309326" cy="1445963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rgbClr val="3F5767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smtClean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C Programming</a:t>
            </a:r>
          </a:p>
        </p:txBody>
      </p:sp>
      <p:sp>
        <p:nvSpPr>
          <p:cNvPr id="43" name="Rectangle 42"/>
          <p:cNvSpPr/>
          <p:nvPr/>
        </p:nvSpPr>
        <p:spPr>
          <a:xfrm>
            <a:off x="5223800" y="3373200"/>
            <a:ext cx="2309326" cy="1445963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rgbClr val="3F5767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smtClean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Learn C </a:t>
            </a:r>
          </a:p>
        </p:txBody>
      </p:sp>
      <p:sp>
        <p:nvSpPr>
          <p:cNvPr id="44" name="Rectangle 43"/>
          <p:cNvSpPr/>
          <p:nvPr/>
        </p:nvSpPr>
        <p:spPr>
          <a:xfrm>
            <a:off x="7620848" y="3373201"/>
            <a:ext cx="2309326" cy="1445963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rgbClr val="3F5767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Teach Yourself C in 24 Hours</a:t>
            </a:r>
            <a:endParaRPr lang="en-US" dirty="0" smtClean="0">
              <a:solidFill>
                <a:srgbClr val="3F5767">
                  <a:alpha val="20000"/>
                </a:srgbClr>
              </a:solidFill>
              <a:latin typeface="Segoe UI" charset="0"/>
              <a:ea typeface="Segoe UI" charset="0"/>
              <a:cs typeface="Segoe UI" charset="0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10017896" y="3373200"/>
            <a:ext cx="2309326" cy="1445963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rgbClr val="3F5767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C Programming For Beginners</a:t>
            </a:r>
            <a:endParaRPr lang="en-US" dirty="0" smtClean="0">
              <a:solidFill>
                <a:srgbClr val="3F5767">
                  <a:alpha val="20000"/>
                </a:srgbClr>
              </a:solidFill>
              <a:latin typeface="Segoe UI" charset="0"/>
              <a:ea typeface="Segoe UI" charset="0"/>
              <a:cs typeface="Segoe UI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0326" y="2860208"/>
            <a:ext cx="1229733" cy="45582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17" r="32236" b="31486"/>
          <a:stretch/>
        </p:blipFill>
        <p:spPr>
          <a:xfrm>
            <a:off x="7709619" y="2961062"/>
            <a:ext cx="249325" cy="268133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05" t="70899" r="10374" b="-6548"/>
          <a:stretch/>
        </p:blipFill>
        <p:spPr>
          <a:xfrm>
            <a:off x="7958944" y="2961062"/>
            <a:ext cx="1152075" cy="33626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1252" y="3009547"/>
            <a:ext cx="1147521" cy="23031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863148" y="2903452"/>
            <a:ext cx="13087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3F5767"/>
                </a:solidFill>
                <a:latin typeface="Segoe UI" charset="0"/>
                <a:ea typeface="Segoe UI" charset="0"/>
                <a:cs typeface="Segoe UI" charset="0"/>
              </a:rPr>
              <a:t>In Progress</a:t>
            </a:r>
            <a:endParaRPr lang="en-US" dirty="0">
              <a:solidFill>
                <a:srgbClr val="3F576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56356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378456" y="322316"/>
            <a:ext cx="2309326" cy="1445963"/>
          </a:xfrm>
          <a:prstGeom prst="rect">
            <a:avLst/>
          </a:prstGeom>
          <a:solidFill>
            <a:srgbClr val="7C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</a:rPr>
              <a:t>C++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378455" y="1849200"/>
            <a:ext cx="2309326" cy="1443079"/>
          </a:xfrm>
          <a:prstGeom prst="rect">
            <a:avLst/>
          </a:prstGeom>
          <a:solidFill>
            <a:srgbClr val="7CC6E2"/>
          </a:solidFill>
          <a:ln>
            <a:noFill/>
          </a:ln>
          <a:effectLst>
            <a:outerShdw blurRad="342900" sx="71000" sy="71000" algn="ctr" rotWithShape="0">
              <a:prstClr val="black">
                <a:alpha val="6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 smtClean="0">
                <a:solidFill>
                  <a:schemeClr val="bg1"/>
                </a:solidFill>
              </a:rPr>
              <a:t>Go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78455" y="3373200"/>
            <a:ext cx="2309326" cy="1443079"/>
          </a:xfrm>
          <a:prstGeom prst="rect">
            <a:avLst/>
          </a:prstGeom>
          <a:solidFill>
            <a:srgbClr val="7C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 smtClean="0">
                <a:solidFill>
                  <a:schemeClr val="bg1"/>
                </a:solidFill>
              </a:rPr>
              <a:t>C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4197926" y="5818665"/>
            <a:ext cx="3796148" cy="595745"/>
          </a:xfrm>
          <a:prstGeom prst="roundRect">
            <a:avLst>
              <a:gd name="adj" fmla="val 50000"/>
            </a:avLst>
          </a:prstGeom>
          <a:solidFill>
            <a:schemeClr val="bg1">
              <a:alpha val="95000"/>
            </a:schemeClr>
          </a:solidFill>
          <a:ln>
            <a:noFill/>
          </a:ln>
          <a:effectLst>
            <a:outerShdw blurRad="292100" sx="88000" sy="88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291774" y="5947260"/>
            <a:ext cx="56084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solidFill>
                  <a:srgbClr val="3F5767"/>
                </a:solidFill>
              </a:rPr>
              <a:t>I</a:t>
            </a:r>
            <a:r>
              <a:rPr lang="zh-CN" altLang="en-US" sz="1600" dirty="0" smtClean="0">
                <a:solidFill>
                  <a:srgbClr val="3F5767"/>
                </a:solidFill>
              </a:rPr>
              <a:t> </a:t>
            </a:r>
            <a:r>
              <a:rPr lang="en-US" altLang="zh-CN" sz="1600" dirty="0" smtClean="0">
                <a:solidFill>
                  <a:srgbClr val="3F5767"/>
                </a:solidFill>
              </a:rPr>
              <a:t>am</a:t>
            </a:r>
            <a:r>
              <a:rPr lang="zh-CN" altLang="en-US" sz="1600" dirty="0" smtClean="0">
                <a:solidFill>
                  <a:srgbClr val="3F5767"/>
                </a:solidFill>
              </a:rPr>
              <a:t> </a:t>
            </a:r>
            <a:r>
              <a:rPr lang="en-US" altLang="zh-CN" sz="1600" dirty="0" smtClean="0">
                <a:solidFill>
                  <a:srgbClr val="3F5767"/>
                </a:solidFill>
              </a:rPr>
              <a:t>now</a:t>
            </a:r>
            <a:r>
              <a:rPr lang="zh-CN" altLang="en-US" sz="1600" dirty="0" smtClean="0">
                <a:solidFill>
                  <a:srgbClr val="3F5767"/>
                </a:solidFill>
              </a:rPr>
              <a:t> </a:t>
            </a:r>
            <a:r>
              <a:rPr lang="en-US" altLang="zh-CN" sz="1600" dirty="0" smtClean="0">
                <a:solidFill>
                  <a:srgbClr val="3F5767"/>
                </a:solidFill>
              </a:rPr>
              <a:t>a</a:t>
            </a:r>
            <a:r>
              <a:rPr lang="zh-CN" altLang="en-US" sz="1600" dirty="0" smtClean="0">
                <a:solidFill>
                  <a:srgbClr val="3F5767"/>
                </a:solidFill>
              </a:rPr>
              <a:t> </a:t>
            </a:r>
            <a:r>
              <a:rPr lang="en-US" altLang="zh-CN" sz="1600" dirty="0" smtClean="0">
                <a:solidFill>
                  <a:srgbClr val="3F5767"/>
                </a:solidFill>
              </a:rPr>
              <a:t>50%</a:t>
            </a:r>
            <a:r>
              <a:rPr lang="zh-CN" altLang="en-US" sz="1600" dirty="0" smtClean="0">
                <a:solidFill>
                  <a:srgbClr val="3F5767"/>
                </a:solidFill>
              </a:rPr>
              <a:t> </a:t>
            </a:r>
            <a:r>
              <a:rPr lang="en-US" altLang="zh-CN" sz="1600" dirty="0" smtClean="0">
                <a:solidFill>
                  <a:srgbClr val="3F5767"/>
                </a:solidFill>
              </a:rPr>
              <a:t>Software</a:t>
            </a:r>
            <a:r>
              <a:rPr lang="zh-CN" altLang="en-US" sz="1600" dirty="0" smtClean="0">
                <a:solidFill>
                  <a:srgbClr val="3F5767"/>
                </a:solidFill>
              </a:rPr>
              <a:t> </a:t>
            </a:r>
            <a:r>
              <a:rPr lang="en-US" altLang="zh-CN" sz="1600" dirty="0" smtClean="0">
                <a:solidFill>
                  <a:srgbClr val="3F5767"/>
                </a:solidFill>
              </a:rPr>
              <a:t>Engineer</a:t>
            </a:r>
            <a:r>
              <a:rPr lang="zh-CN" altLang="en-US" sz="1600" dirty="0" smtClean="0">
                <a:solidFill>
                  <a:srgbClr val="3F5767"/>
                </a:solidFill>
              </a:rPr>
              <a:t> </a:t>
            </a:r>
            <a:endParaRPr lang="en-US" sz="1600" dirty="0">
              <a:solidFill>
                <a:srgbClr val="3F5767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2826752" y="322315"/>
            <a:ext cx="2309326" cy="1445963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rgbClr val="3F5767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smtClean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C++ Basic at Year Up</a:t>
            </a:r>
          </a:p>
        </p:txBody>
      </p:sp>
      <p:sp>
        <p:nvSpPr>
          <p:cNvPr id="35" name="Rectangle 34"/>
          <p:cNvSpPr/>
          <p:nvPr/>
        </p:nvSpPr>
        <p:spPr>
          <a:xfrm>
            <a:off x="5223800" y="322314"/>
            <a:ext cx="2309326" cy="1445963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rgbClr val="3F5767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Power up C++ with the Standard Template </a:t>
            </a:r>
            <a:r>
              <a:rPr lang="en-US" dirty="0" smtClean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Library</a:t>
            </a:r>
          </a:p>
        </p:txBody>
      </p:sp>
      <p:sp>
        <p:nvSpPr>
          <p:cNvPr id="36" name="Rectangle 35"/>
          <p:cNvSpPr/>
          <p:nvPr/>
        </p:nvSpPr>
        <p:spPr>
          <a:xfrm>
            <a:off x="7620848" y="322315"/>
            <a:ext cx="2309326" cy="1445963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rgbClr val="3F5767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smtClean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Introduction to C++</a:t>
            </a:r>
          </a:p>
        </p:txBody>
      </p:sp>
      <p:sp>
        <p:nvSpPr>
          <p:cNvPr id="37" name="Rectangle 36"/>
          <p:cNvSpPr/>
          <p:nvPr/>
        </p:nvSpPr>
        <p:spPr>
          <a:xfrm>
            <a:off x="10017896" y="322314"/>
            <a:ext cx="2309326" cy="1445963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rgbClr val="3F5767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C++ Programming</a:t>
            </a:r>
            <a:endParaRPr lang="en-US" dirty="0" smtClean="0">
              <a:solidFill>
                <a:srgbClr val="3F5767">
                  <a:alpha val="20000"/>
                </a:srgbClr>
              </a:solidFill>
              <a:latin typeface="Segoe UI" charset="0"/>
              <a:ea typeface="Segoe UI" charset="0"/>
              <a:cs typeface="Segoe UI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5223800" y="1849200"/>
            <a:ext cx="2309326" cy="1445963"/>
          </a:xfrm>
          <a:prstGeom prst="rect">
            <a:avLst/>
          </a:prstGeom>
          <a:solidFill>
            <a:schemeClr val="bg1"/>
          </a:solidFill>
          <a:ln>
            <a:solidFill>
              <a:srgbClr val="3F5767"/>
            </a:solidFill>
          </a:ln>
          <a:effectLst>
            <a:outerShdw blurRad="342900" sx="71000" sy="71000" algn="ctr" rotWithShape="0">
              <a:prstClr val="black">
                <a:alpha val="6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rgbClr val="3F5767"/>
                </a:solidFill>
                <a:latin typeface="Segoe UI" charset="0"/>
                <a:ea typeface="Segoe UI" charset="0"/>
                <a:cs typeface="Segoe UI" charset="0"/>
              </a:rPr>
              <a:t>Go </a:t>
            </a:r>
            <a:r>
              <a:rPr lang="en-US" dirty="0" smtClean="0">
                <a:solidFill>
                  <a:srgbClr val="3F5767"/>
                </a:solidFill>
                <a:latin typeface="Segoe UI" charset="0"/>
                <a:ea typeface="Segoe UI" charset="0"/>
                <a:cs typeface="Segoe UI" charset="0"/>
              </a:rPr>
              <a:t>Programming in One Week</a:t>
            </a:r>
          </a:p>
        </p:txBody>
      </p:sp>
      <p:sp>
        <p:nvSpPr>
          <p:cNvPr id="40" name="Rectangle 39"/>
          <p:cNvSpPr/>
          <p:nvPr/>
        </p:nvSpPr>
        <p:spPr>
          <a:xfrm>
            <a:off x="7620848" y="1849201"/>
            <a:ext cx="2309326" cy="1445963"/>
          </a:xfrm>
          <a:prstGeom prst="rect">
            <a:avLst/>
          </a:prstGeom>
          <a:solidFill>
            <a:schemeClr val="bg1"/>
          </a:solidFill>
          <a:ln>
            <a:solidFill>
              <a:srgbClr val="3F5767"/>
            </a:solidFill>
          </a:ln>
          <a:effectLst>
            <a:outerShdw blurRad="342900" sx="71000" sy="71000" algn="ctr" rotWithShape="0">
              <a:prstClr val="black">
                <a:alpha val="6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smtClean="0">
                <a:solidFill>
                  <a:srgbClr val="3F5767"/>
                </a:solidFill>
                <a:latin typeface="Segoe UI" charset="0"/>
                <a:ea typeface="Segoe UI" charset="0"/>
                <a:cs typeface="Segoe UI" charset="0"/>
              </a:rPr>
              <a:t>Introduction to Go Programming Language</a:t>
            </a:r>
          </a:p>
        </p:txBody>
      </p:sp>
      <p:sp>
        <p:nvSpPr>
          <p:cNvPr id="41" name="Rectangle 40"/>
          <p:cNvSpPr/>
          <p:nvPr/>
        </p:nvSpPr>
        <p:spPr>
          <a:xfrm>
            <a:off x="10017896" y="1849200"/>
            <a:ext cx="2309326" cy="1445963"/>
          </a:xfrm>
          <a:prstGeom prst="rect">
            <a:avLst/>
          </a:prstGeom>
          <a:solidFill>
            <a:schemeClr val="bg1"/>
          </a:solidFill>
          <a:ln>
            <a:solidFill>
              <a:srgbClr val="3F5767"/>
            </a:solidFill>
          </a:ln>
          <a:effectLst>
            <a:outerShdw blurRad="342900" sx="71000" sy="71000" algn="ctr" rotWithShape="0">
              <a:prstClr val="black">
                <a:alpha val="6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smtClean="0">
                <a:solidFill>
                  <a:srgbClr val="3F5767"/>
                </a:solidFill>
                <a:latin typeface="Segoe UI" charset="0"/>
                <a:ea typeface="Segoe UI" charset="0"/>
                <a:cs typeface="Segoe UI" charset="0"/>
              </a:rPr>
              <a:t>Learn GoLang</a:t>
            </a:r>
          </a:p>
        </p:txBody>
      </p:sp>
      <p:sp>
        <p:nvSpPr>
          <p:cNvPr id="42" name="Rectangle 41"/>
          <p:cNvSpPr/>
          <p:nvPr/>
        </p:nvSpPr>
        <p:spPr>
          <a:xfrm>
            <a:off x="2826752" y="3373201"/>
            <a:ext cx="2309326" cy="1445963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rgbClr val="3F5767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smtClean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C Programming</a:t>
            </a:r>
          </a:p>
        </p:txBody>
      </p:sp>
      <p:sp>
        <p:nvSpPr>
          <p:cNvPr id="43" name="Rectangle 42"/>
          <p:cNvSpPr/>
          <p:nvPr/>
        </p:nvSpPr>
        <p:spPr>
          <a:xfrm>
            <a:off x="5223800" y="3373200"/>
            <a:ext cx="2309326" cy="1445963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rgbClr val="3F5767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smtClean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Learn C </a:t>
            </a:r>
          </a:p>
        </p:txBody>
      </p:sp>
      <p:sp>
        <p:nvSpPr>
          <p:cNvPr id="44" name="Rectangle 43"/>
          <p:cNvSpPr/>
          <p:nvPr/>
        </p:nvSpPr>
        <p:spPr>
          <a:xfrm>
            <a:off x="7620848" y="3373201"/>
            <a:ext cx="2309326" cy="1445963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rgbClr val="3F5767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Teach Yourself C in 24 Hours</a:t>
            </a:r>
            <a:endParaRPr lang="en-US" dirty="0" smtClean="0">
              <a:solidFill>
                <a:srgbClr val="3F5767">
                  <a:alpha val="20000"/>
                </a:srgbClr>
              </a:solidFill>
              <a:latin typeface="Segoe UI" charset="0"/>
              <a:ea typeface="Segoe UI" charset="0"/>
              <a:cs typeface="Segoe UI" charset="0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10017896" y="3373200"/>
            <a:ext cx="2309326" cy="1445963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rgbClr val="3F5767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C Programming For Beginners</a:t>
            </a:r>
            <a:endParaRPr lang="en-US" dirty="0" smtClean="0">
              <a:solidFill>
                <a:srgbClr val="3F5767">
                  <a:alpha val="20000"/>
                </a:srgbClr>
              </a:solidFill>
              <a:latin typeface="Segoe UI" charset="0"/>
              <a:ea typeface="Segoe UI" charset="0"/>
              <a:cs typeface="Segoe UI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0326" y="2860208"/>
            <a:ext cx="1229733" cy="45582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17" r="32236" b="31486"/>
          <a:stretch/>
        </p:blipFill>
        <p:spPr>
          <a:xfrm>
            <a:off x="7709619" y="2961062"/>
            <a:ext cx="249325" cy="268133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05" t="70899" r="10374" b="-6548"/>
          <a:stretch/>
        </p:blipFill>
        <p:spPr>
          <a:xfrm>
            <a:off x="7958944" y="2961062"/>
            <a:ext cx="1152075" cy="33626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1252" y="3009547"/>
            <a:ext cx="1147521" cy="230317"/>
          </a:xfrm>
          <a:prstGeom prst="rect">
            <a:avLst/>
          </a:prstGeom>
        </p:spPr>
      </p:pic>
      <p:sp>
        <p:nvSpPr>
          <p:cNvPr id="25" name="Rectangle 24"/>
          <p:cNvSpPr/>
          <p:nvPr/>
        </p:nvSpPr>
        <p:spPr>
          <a:xfrm>
            <a:off x="2826752" y="1847758"/>
            <a:ext cx="2309326" cy="1445963"/>
          </a:xfrm>
          <a:prstGeom prst="rect">
            <a:avLst/>
          </a:prstGeom>
          <a:solidFill>
            <a:srgbClr val="DEF0F8"/>
          </a:solidFill>
          <a:ln>
            <a:solidFill>
              <a:srgbClr val="3F5767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rgbClr val="3F5767">
                    <a:alpha val="34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A Tour of Go - The Go Programming </a:t>
            </a:r>
            <a:r>
              <a:rPr lang="en-US" dirty="0" smtClean="0">
                <a:solidFill>
                  <a:srgbClr val="3F5767">
                    <a:alpha val="34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Language</a:t>
            </a:r>
          </a:p>
        </p:txBody>
      </p:sp>
      <p:sp>
        <p:nvSpPr>
          <p:cNvPr id="9" name="Rectangle 8"/>
          <p:cNvSpPr/>
          <p:nvPr/>
        </p:nvSpPr>
        <p:spPr>
          <a:xfrm>
            <a:off x="2863148" y="2903452"/>
            <a:ext cx="13087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>
                <a:solidFill>
                  <a:srgbClr val="3F5767"/>
                </a:solidFill>
                <a:latin typeface="Segoe UI" charset="0"/>
                <a:ea typeface="Segoe UI" charset="0"/>
                <a:cs typeface="Segoe UI" charset="0"/>
              </a:rPr>
              <a:t>In Progress</a:t>
            </a:r>
            <a:endParaRPr lang="en-US" dirty="0">
              <a:solidFill>
                <a:srgbClr val="3F576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43072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378456" y="322316"/>
            <a:ext cx="2309326" cy="1445963"/>
          </a:xfrm>
          <a:prstGeom prst="rect">
            <a:avLst/>
          </a:prstGeom>
          <a:solidFill>
            <a:srgbClr val="7C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</a:rPr>
              <a:t>C++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378455" y="1849200"/>
            <a:ext cx="2309326" cy="1443079"/>
          </a:xfrm>
          <a:prstGeom prst="rect">
            <a:avLst/>
          </a:prstGeom>
          <a:solidFill>
            <a:srgbClr val="7CC6E2"/>
          </a:solidFill>
          <a:ln>
            <a:noFill/>
          </a:ln>
          <a:effectLst>
            <a:outerShdw blurRad="342900" sx="71000" sy="71000" algn="ctr" rotWithShape="0">
              <a:prstClr val="black">
                <a:alpha val="6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 smtClean="0">
                <a:solidFill>
                  <a:schemeClr val="bg1"/>
                </a:solidFill>
              </a:rPr>
              <a:t>Go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78455" y="3373200"/>
            <a:ext cx="2309326" cy="1443079"/>
          </a:xfrm>
          <a:prstGeom prst="rect">
            <a:avLst/>
          </a:prstGeom>
          <a:solidFill>
            <a:srgbClr val="7C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 smtClean="0">
                <a:solidFill>
                  <a:schemeClr val="bg1"/>
                </a:solidFill>
              </a:rPr>
              <a:t>C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4197926" y="5818665"/>
            <a:ext cx="3796148" cy="595745"/>
          </a:xfrm>
          <a:prstGeom prst="roundRect">
            <a:avLst>
              <a:gd name="adj" fmla="val 50000"/>
            </a:avLst>
          </a:prstGeom>
          <a:solidFill>
            <a:schemeClr val="bg1">
              <a:alpha val="95000"/>
            </a:schemeClr>
          </a:solidFill>
          <a:ln>
            <a:noFill/>
          </a:ln>
          <a:effectLst>
            <a:outerShdw blurRad="292100" sx="88000" sy="88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291774" y="5947260"/>
            <a:ext cx="56084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solidFill>
                  <a:srgbClr val="3F5767"/>
                </a:solidFill>
              </a:rPr>
              <a:t>I</a:t>
            </a:r>
            <a:r>
              <a:rPr lang="zh-CN" altLang="en-US" sz="1600" dirty="0" smtClean="0">
                <a:solidFill>
                  <a:srgbClr val="3F5767"/>
                </a:solidFill>
              </a:rPr>
              <a:t> </a:t>
            </a:r>
            <a:r>
              <a:rPr lang="en-US" altLang="zh-CN" sz="1600" dirty="0" smtClean="0">
                <a:solidFill>
                  <a:srgbClr val="3F5767"/>
                </a:solidFill>
              </a:rPr>
              <a:t>am</a:t>
            </a:r>
            <a:r>
              <a:rPr lang="zh-CN" altLang="en-US" sz="1600" dirty="0" smtClean="0">
                <a:solidFill>
                  <a:srgbClr val="3F5767"/>
                </a:solidFill>
              </a:rPr>
              <a:t> </a:t>
            </a:r>
            <a:r>
              <a:rPr lang="en-US" altLang="zh-CN" sz="1600" dirty="0" smtClean="0">
                <a:solidFill>
                  <a:srgbClr val="3F5767"/>
                </a:solidFill>
              </a:rPr>
              <a:t>now</a:t>
            </a:r>
            <a:r>
              <a:rPr lang="zh-CN" altLang="en-US" sz="1600" dirty="0" smtClean="0">
                <a:solidFill>
                  <a:srgbClr val="3F5767"/>
                </a:solidFill>
              </a:rPr>
              <a:t> </a:t>
            </a:r>
            <a:r>
              <a:rPr lang="en-US" altLang="zh-CN" sz="1600" dirty="0" smtClean="0">
                <a:solidFill>
                  <a:srgbClr val="3F5767"/>
                </a:solidFill>
              </a:rPr>
              <a:t>a</a:t>
            </a:r>
            <a:r>
              <a:rPr lang="zh-CN" altLang="en-US" sz="1600" dirty="0" smtClean="0">
                <a:solidFill>
                  <a:srgbClr val="3F5767"/>
                </a:solidFill>
              </a:rPr>
              <a:t> </a:t>
            </a:r>
            <a:r>
              <a:rPr lang="en-US" altLang="zh-CN" sz="1600" dirty="0" smtClean="0">
                <a:solidFill>
                  <a:srgbClr val="3F5767"/>
                </a:solidFill>
              </a:rPr>
              <a:t>50%</a:t>
            </a:r>
            <a:r>
              <a:rPr lang="zh-CN" altLang="en-US" sz="1600" dirty="0" smtClean="0">
                <a:solidFill>
                  <a:srgbClr val="3F5767"/>
                </a:solidFill>
              </a:rPr>
              <a:t> </a:t>
            </a:r>
            <a:r>
              <a:rPr lang="en-US" altLang="zh-CN" sz="1600" dirty="0" smtClean="0">
                <a:solidFill>
                  <a:srgbClr val="3F5767"/>
                </a:solidFill>
              </a:rPr>
              <a:t>Software</a:t>
            </a:r>
            <a:r>
              <a:rPr lang="zh-CN" altLang="en-US" sz="1600" dirty="0" smtClean="0">
                <a:solidFill>
                  <a:srgbClr val="3F5767"/>
                </a:solidFill>
              </a:rPr>
              <a:t> </a:t>
            </a:r>
            <a:r>
              <a:rPr lang="en-US" altLang="zh-CN" sz="1600" dirty="0" smtClean="0">
                <a:solidFill>
                  <a:srgbClr val="3F5767"/>
                </a:solidFill>
              </a:rPr>
              <a:t>Engineer</a:t>
            </a:r>
            <a:r>
              <a:rPr lang="zh-CN" altLang="en-US" sz="1600" dirty="0" smtClean="0">
                <a:solidFill>
                  <a:srgbClr val="3F5767"/>
                </a:solidFill>
              </a:rPr>
              <a:t> </a:t>
            </a:r>
            <a:endParaRPr lang="en-US" sz="1600" dirty="0">
              <a:solidFill>
                <a:srgbClr val="3F5767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2826752" y="322315"/>
            <a:ext cx="2309326" cy="1445963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rgbClr val="3F5767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smtClean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C++ Basic at Year Up</a:t>
            </a:r>
          </a:p>
        </p:txBody>
      </p:sp>
      <p:sp>
        <p:nvSpPr>
          <p:cNvPr id="35" name="Rectangle 34"/>
          <p:cNvSpPr/>
          <p:nvPr/>
        </p:nvSpPr>
        <p:spPr>
          <a:xfrm>
            <a:off x="5223800" y="322314"/>
            <a:ext cx="2309326" cy="1445963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rgbClr val="3F5767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Power up C++ with the Standard Template </a:t>
            </a:r>
            <a:r>
              <a:rPr lang="en-US" dirty="0" smtClean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Library</a:t>
            </a:r>
          </a:p>
        </p:txBody>
      </p:sp>
      <p:sp>
        <p:nvSpPr>
          <p:cNvPr id="36" name="Rectangle 35"/>
          <p:cNvSpPr/>
          <p:nvPr/>
        </p:nvSpPr>
        <p:spPr>
          <a:xfrm>
            <a:off x="7620848" y="322315"/>
            <a:ext cx="2309326" cy="1445963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rgbClr val="3F5767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smtClean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Introduction to C++</a:t>
            </a:r>
          </a:p>
        </p:txBody>
      </p:sp>
      <p:sp>
        <p:nvSpPr>
          <p:cNvPr id="37" name="Rectangle 36"/>
          <p:cNvSpPr/>
          <p:nvPr/>
        </p:nvSpPr>
        <p:spPr>
          <a:xfrm>
            <a:off x="10017896" y="322314"/>
            <a:ext cx="2309326" cy="1445963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rgbClr val="3F5767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C++ Programming</a:t>
            </a:r>
            <a:endParaRPr lang="en-US" dirty="0" smtClean="0">
              <a:solidFill>
                <a:srgbClr val="3F5767">
                  <a:alpha val="20000"/>
                </a:srgbClr>
              </a:solidFill>
              <a:latin typeface="Segoe UI" charset="0"/>
              <a:ea typeface="Segoe UI" charset="0"/>
              <a:cs typeface="Segoe UI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5223800" y="1849200"/>
            <a:ext cx="2309326" cy="1445963"/>
          </a:xfrm>
          <a:prstGeom prst="rect">
            <a:avLst/>
          </a:prstGeom>
          <a:solidFill>
            <a:schemeClr val="bg1"/>
          </a:solidFill>
          <a:ln>
            <a:solidFill>
              <a:srgbClr val="3F5767"/>
            </a:solidFill>
          </a:ln>
          <a:effectLst>
            <a:outerShdw blurRad="342900" sx="71000" sy="71000" algn="ctr" rotWithShape="0">
              <a:prstClr val="black">
                <a:alpha val="6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rgbClr val="3F5767"/>
                </a:solidFill>
                <a:latin typeface="Segoe UI" charset="0"/>
                <a:ea typeface="Segoe UI" charset="0"/>
                <a:cs typeface="Segoe UI" charset="0"/>
              </a:rPr>
              <a:t>Go </a:t>
            </a:r>
            <a:r>
              <a:rPr lang="en-US" dirty="0" smtClean="0">
                <a:solidFill>
                  <a:srgbClr val="3F5767"/>
                </a:solidFill>
                <a:latin typeface="Segoe UI" charset="0"/>
                <a:ea typeface="Segoe UI" charset="0"/>
                <a:cs typeface="Segoe UI" charset="0"/>
              </a:rPr>
              <a:t>Programming in One Week</a:t>
            </a:r>
          </a:p>
        </p:txBody>
      </p:sp>
      <p:sp>
        <p:nvSpPr>
          <p:cNvPr id="40" name="Rectangle 39"/>
          <p:cNvSpPr/>
          <p:nvPr/>
        </p:nvSpPr>
        <p:spPr>
          <a:xfrm>
            <a:off x="7620848" y="1849201"/>
            <a:ext cx="2309326" cy="1445963"/>
          </a:xfrm>
          <a:prstGeom prst="rect">
            <a:avLst/>
          </a:prstGeom>
          <a:solidFill>
            <a:schemeClr val="bg1"/>
          </a:solidFill>
          <a:ln>
            <a:solidFill>
              <a:srgbClr val="3F5767"/>
            </a:solidFill>
          </a:ln>
          <a:effectLst>
            <a:outerShdw blurRad="342900" sx="71000" sy="71000" algn="ctr" rotWithShape="0">
              <a:prstClr val="black">
                <a:alpha val="6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smtClean="0">
                <a:solidFill>
                  <a:srgbClr val="3F5767"/>
                </a:solidFill>
                <a:latin typeface="Segoe UI" charset="0"/>
                <a:ea typeface="Segoe UI" charset="0"/>
                <a:cs typeface="Segoe UI" charset="0"/>
              </a:rPr>
              <a:t>Introduction to Go Programming Language</a:t>
            </a:r>
          </a:p>
        </p:txBody>
      </p:sp>
      <p:sp>
        <p:nvSpPr>
          <p:cNvPr id="41" name="Rectangle 40"/>
          <p:cNvSpPr/>
          <p:nvPr/>
        </p:nvSpPr>
        <p:spPr>
          <a:xfrm>
            <a:off x="10017896" y="1849200"/>
            <a:ext cx="2309326" cy="1445963"/>
          </a:xfrm>
          <a:prstGeom prst="rect">
            <a:avLst/>
          </a:prstGeom>
          <a:solidFill>
            <a:schemeClr val="bg1"/>
          </a:solidFill>
          <a:ln>
            <a:solidFill>
              <a:srgbClr val="3F5767"/>
            </a:solidFill>
          </a:ln>
          <a:effectLst>
            <a:outerShdw blurRad="342900" sx="71000" sy="71000" algn="ctr" rotWithShape="0">
              <a:prstClr val="black">
                <a:alpha val="6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smtClean="0">
                <a:solidFill>
                  <a:srgbClr val="3F5767"/>
                </a:solidFill>
                <a:latin typeface="Segoe UI" charset="0"/>
                <a:ea typeface="Segoe UI" charset="0"/>
                <a:cs typeface="Segoe UI" charset="0"/>
              </a:rPr>
              <a:t>Learn GoLang</a:t>
            </a:r>
          </a:p>
        </p:txBody>
      </p:sp>
      <p:sp>
        <p:nvSpPr>
          <p:cNvPr id="42" name="Rectangle 41"/>
          <p:cNvSpPr/>
          <p:nvPr/>
        </p:nvSpPr>
        <p:spPr>
          <a:xfrm>
            <a:off x="2826752" y="3373201"/>
            <a:ext cx="2309326" cy="1445963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rgbClr val="3F5767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smtClean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C Programming</a:t>
            </a:r>
          </a:p>
        </p:txBody>
      </p:sp>
      <p:sp>
        <p:nvSpPr>
          <p:cNvPr id="43" name="Rectangle 42"/>
          <p:cNvSpPr/>
          <p:nvPr/>
        </p:nvSpPr>
        <p:spPr>
          <a:xfrm>
            <a:off x="5223800" y="3373200"/>
            <a:ext cx="2309326" cy="1445963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rgbClr val="3F5767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smtClean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Learn C </a:t>
            </a:r>
          </a:p>
        </p:txBody>
      </p:sp>
      <p:sp>
        <p:nvSpPr>
          <p:cNvPr id="44" name="Rectangle 43"/>
          <p:cNvSpPr/>
          <p:nvPr/>
        </p:nvSpPr>
        <p:spPr>
          <a:xfrm>
            <a:off x="7620848" y="3373201"/>
            <a:ext cx="2309326" cy="1445963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rgbClr val="3F5767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Teach Yourself C in 24 Hours</a:t>
            </a:r>
            <a:endParaRPr lang="en-US" dirty="0" smtClean="0">
              <a:solidFill>
                <a:srgbClr val="3F5767">
                  <a:alpha val="20000"/>
                </a:srgbClr>
              </a:solidFill>
              <a:latin typeface="Segoe UI" charset="0"/>
              <a:ea typeface="Segoe UI" charset="0"/>
              <a:cs typeface="Segoe UI" charset="0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10017896" y="3373200"/>
            <a:ext cx="2309326" cy="1445963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rgbClr val="3F5767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C Programming For Beginners</a:t>
            </a:r>
            <a:endParaRPr lang="en-US" dirty="0" smtClean="0">
              <a:solidFill>
                <a:srgbClr val="3F5767">
                  <a:alpha val="20000"/>
                </a:srgbClr>
              </a:solidFill>
              <a:latin typeface="Segoe UI" charset="0"/>
              <a:ea typeface="Segoe UI" charset="0"/>
              <a:cs typeface="Segoe UI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0326" y="2860208"/>
            <a:ext cx="1229733" cy="45582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17" r="32236" b="31486"/>
          <a:stretch/>
        </p:blipFill>
        <p:spPr>
          <a:xfrm>
            <a:off x="7709619" y="2961062"/>
            <a:ext cx="249325" cy="268133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05" t="70899" r="10374" b="-6548"/>
          <a:stretch/>
        </p:blipFill>
        <p:spPr>
          <a:xfrm>
            <a:off x="7958944" y="2961062"/>
            <a:ext cx="1152075" cy="33626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1252" y="3009547"/>
            <a:ext cx="1147521" cy="230317"/>
          </a:xfrm>
          <a:prstGeom prst="rect">
            <a:avLst/>
          </a:prstGeom>
        </p:spPr>
      </p:pic>
      <p:sp>
        <p:nvSpPr>
          <p:cNvPr id="25" name="Rectangle 24"/>
          <p:cNvSpPr/>
          <p:nvPr/>
        </p:nvSpPr>
        <p:spPr>
          <a:xfrm>
            <a:off x="2818694" y="1825449"/>
            <a:ext cx="2344954" cy="1490580"/>
          </a:xfrm>
          <a:prstGeom prst="rect">
            <a:avLst/>
          </a:prstGeom>
          <a:solidFill>
            <a:srgbClr val="DEF0F8"/>
          </a:solidFill>
          <a:ln>
            <a:solidFill>
              <a:srgbClr val="3F5767"/>
            </a:solidFill>
          </a:ln>
          <a:effectLst>
            <a:outerShdw blurRad="304800" dist="50800" dir="5400000" sx="97000" sy="97000" algn="ctr" rotWithShape="0">
              <a:srgbClr val="000000">
                <a:alpha val="4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rgbClr val="3F5767">
                    <a:alpha val="34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A Tour of Go - The Go Programming </a:t>
            </a:r>
            <a:r>
              <a:rPr lang="en-US" dirty="0" smtClean="0">
                <a:solidFill>
                  <a:srgbClr val="3F5767">
                    <a:alpha val="34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Language</a:t>
            </a:r>
          </a:p>
        </p:txBody>
      </p:sp>
      <p:sp>
        <p:nvSpPr>
          <p:cNvPr id="9" name="Rectangle 8"/>
          <p:cNvSpPr/>
          <p:nvPr/>
        </p:nvSpPr>
        <p:spPr>
          <a:xfrm>
            <a:off x="2821013" y="2946697"/>
            <a:ext cx="13087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3F5767"/>
                </a:solidFill>
                <a:latin typeface="Segoe UI" charset="0"/>
                <a:ea typeface="Segoe UI" charset="0"/>
                <a:cs typeface="Segoe UI" charset="0"/>
              </a:rPr>
              <a:t>In Progress</a:t>
            </a:r>
            <a:endParaRPr lang="en-US" dirty="0">
              <a:solidFill>
                <a:srgbClr val="3F576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26558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378456" y="322316"/>
            <a:ext cx="2309326" cy="1445963"/>
          </a:xfrm>
          <a:prstGeom prst="rect">
            <a:avLst/>
          </a:prstGeom>
          <a:solidFill>
            <a:srgbClr val="7C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</a:rPr>
              <a:t>C++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378455" y="1849200"/>
            <a:ext cx="2309326" cy="1443079"/>
          </a:xfrm>
          <a:prstGeom prst="rect">
            <a:avLst/>
          </a:prstGeom>
          <a:solidFill>
            <a:srgbClr val="7CC6E2"/>
          </a:solidFill>
          <a:ln>
            <a:noFill/>
          </a:ln>
          <a:effectLst>
            <a:outerShdw blurRad="342900" sx="71000" sy="71000" algn="ctr" rotWithShape="0">
              <a:prstClr val="black">
                <a:alpha val="6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 smtClean="0">
                <a:solidFill>
                  <a:schemeClr val="bg1"/>
                </a:solidFill>
              </a:rPr>
              <a:t>Go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78455" y="3373200"/>
            <a:ext cx="2309326" cy="1443079"/>
          </a:xfrm>
          <a:prstGeom prst="rect">
            <a:avLst/>
          </a:prstGeom>
          <a:solidFill>
            <a:srgbClr val="7C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 smtClean="0">
                <a:solidFill>
                  <a:schemeClr val="bg1"/>
                </a:solidFill>
              </a:rPr>
              <a:t>C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4197926" y="5818665"/>
            <a:ext cx="3796148" cy="595745"/>
          </a:xfrm>
          <a:prstGeom prst="roundRect">
            <a:avLst>
              <a:gd name="adj" fmla="val 50000"/>
            </a:avLst>
          </a:prstGeom>
          <a:solidFill>
            <a:schemeClr val="bg1">
              <a:alpha val="95000"/>
            </a:schemeClr>
          </a:solidFill>
          <a:ln>
            <a:noFill/>
          </a:ln>
          <a:effectLst>
            <a:outerShdw blurRad="292100" sx="88000" sy="88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291774" y="5947260"/>
            <a:ext cx="56084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solidFill>
                  <a:srgbClr val="3F5767"/>
                </a:solidFill>
              </a:rPr>
              <a:t>I</a:t>
            </a:r>
            <a:r>
              <a:rPr lang="zh-CN" altLang="en-US" sz="1600" dirty="0" smtClean="0">
                <a:solidFill>
                  <a:srgbClr val="3F5767"/>
                </a:solidFill>
              </a:rPr>
              <a:t> </a:t>
            </a:r>
            <a:r>
              <a:rPr lang="en-US" altLang="zh-CN" sz="1600" dirty="0" smtClean="0">
                <a:solidFill>
                  <a:srgbClr val="3F5767"/>
                </a:solidFill>
              </a:rPr>
              <a:t>am</a:t>
            </a:r>
            <a:r>
              <a:rPr lang="zh-CN" altLang="en-US" sz="1600" dirty="0" smtClean="0">
                <a:solidFill>
                  <a:srgbClr val="3F5767"/>
                </a:solidFill>
              </a:rPr>
              <a:t> </a:t>
            </a:r>
            <a:r>
              <a:rPr lang="en-US" altLang="zh-CN" sz="1600" dirty="0" smtClean="0">
                <a:solidFill>
                  <a:srgbClr val="3F5767"/>
                </a:solidFill>
              </a:rPr>
              <a:t>now</a:t>
            </a:r>
            <a:r>
              <a:rPr lang="zh-CN" altLang="en-US" sz="1600" dirty="0" smtClean="0">
                <a:solidFill>
                  <a:srgbClr val="3F5767"/>
                </a:solidFill>
              </a:rPr>
              <a:t> </a:t>
            </a:r>
            <a:r>
              <a:rPr lang="en-US" altLang="zh-CN" sz="1600" dirty="0" smtClean="0">
                <a:solidFill>
                  <a:srgbClr val="3F5767"/>
                </a:solidFill>
              </a:rPr>
              <a:t>a</a:t>
            </a:r>
            <a:r>
              <a:rPr lang="zh-CN" altLang="en-US" sz="1600" dirty="0" smtClean="0">
                <a:solidFill>
                  <a:srgbClr val="3F5767"/>
                </a:solidFill>
              </a:rPr>
              <a:t> </a:t>
            </a:r>
            <a:r>
              <a:rPr lang="en-US" altLang="zh-CN" sz="1600" dirty="0" smtClean="0">
                <a:solidFill>
                  <a:srgbClr val="3F5767"/>
                </a:solidFill>
              </a:rPr>
              <a:t>50%</a:t>
            </a:r>
            <a:r>
              <a:rPr lang="zh-CN" altLang="en-US" sz="1600" dirty="0" smtClean="0">
                <a:solidFill>
                  <a:srgbClr val="3F5767"/>
                </a:solidFill>
              </a:rPr>
              <a:t> </a:t>
            </a:r>
            <a:r>
              <a:rPr lang="en-US" altLang="zh-CN" sz="1600" dirty="0" smtClean="0">
                <a:solidFill>
                  <a:srgbClr val="3F5767"/>
                </a:solidFill>
              </a:rPr>
              <a:t>Software</a:t>
            </a:r>
            <a:r>
              <a:rPr lang="zh-CN" altLang="en-US" sz="1600" dirty="0" smtClean="0">
                <a:solidFill>
                  <a:srgbClr val="3F5767"/>
                </a:solidFill>
              </a:rPr>
              <a:t> </a:t>
            </a:r>
            <a:r>
              <a:rPr lang="en-US" altLang="zh-CN" sz="1600" dirty="0" smtClean="0">
                <a:solidFill>
                  <a:srgbClr val="3F5767"/>
                </a:solidFill>
              </a:rPr>
              <a:t>Engineer</a:t>
            </a:r>
            <a:r>
              <a:rPr lang="zh-CN" altLang="en-US" sz="1600" dirty="0" smtClean="0">
                <a:solidFill>
                  <a:srgbClr val="3F5767"/>
                </a:solidFill>
              </a:rPr>
              <a:t> </a:t>
            </a:r>
            <a:endParaRPr lang="en-US" sz="1600" dirty="0">
              <a:solidFill>
                <a:srgbClr val="3F5767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2826752" y="322315"/>
            <a:ext cx="2309326" cy="1445963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rgbClr val="3F5767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smtClean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C++ Basic at Year Up</a:t>
            </a:r>
          </a:p>
        </p:txBody>
      </p:sp>
      <p:sp>
        <p:nvSpPr>
          <p:cNvPr id="35" name="Rectangle 34"/>
          <p:cNvSpPr/>
          <p:nvPr/>
        </p:nvSpPr>
        <p:spPr>
          <a:xfrm>
            <a:off x="5223800" y="322314"/>
            <a:ext cx="2309326" cy="1445963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rgbClr val="3F5767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Power up C++ with the Standard Template </a:t>
            </a:r>
            <a:r>
              <a:rPr lang="en-US" dirty="0" smtClean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Library</a:t>
            </a:r>
          </a:p>
        </p:txBody>
      </p:sp>
      <p:sp>
        <p:nvSpPr>
          <p:cNvPr id="36" name="Rectangle 35"/>
          <p:cNvSpPr/>
          <p:nvPr/>
        </p:nvSpPr>
        <p:spPr>
          <a:xfrm>
            <a:off x="7620848" y="322315"/>
            <a:ext cx="2309326" cy="1445963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rgbClr val="3F5767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smtClean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Introduction to C++</a:t>
            </a:r>
          </a:p>
        </p:txBody>
      </p:sp>
      <p:sp>
        <p:nvSpPr>
          <p:cNvPr id="37" name="Rectangle 36"/>
          <p:cNvSpPr/>
          <p:nvPr/>
        </p:nvSpPr>
        <p:spPr>
          <a:xfrm>
            <a:off x="10017896" y="322314"/>
            <a:ext cx="2309326" cy="1445963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rgbClr val="3F5767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C++ Programming</a:t>
            </a:r>
            <a:endParaRPr lang="en-US" dirty="0" smtClean="0">
              <a:solidFill>
                <a:srgbClr val="3F5767">
                  <a:alpha val="20000"/>
                </a:srgbClr>
              </a:solidFill>
              <a:latin typeface="Segoe UI" charset="0"/>
              <a:ea typeface="Segoe UI" charset="0"/>
              <a:cs typeface="Segoe UI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5223800" y="1849200"/>
            <a:ext cx="2309326" cy="1445963"/>
          </a:xfrm>
          <a:prstGeom prst="rect">
            <a:avLst/>
          </a:prstGeom>
          <a:solidFill>
            <a:schemeClr val="bg1"/>
          </a:solidFill>
          <a:ln>
            <a:solidFill>
              <a:srgbClr val="3F5767"/>
            </a:solidFill>
          </a:ln>
          <a:effectLst>
            <a:outerShdw blurRad="342900" sx="71000" sy="71000" algn="ctr" rotWithShape="0">
              <a:prstClr val="black">
                <a:alpha val="6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rgbClr val="3F5767"/>
                </a:solidFill>
                <a:latin typeface="Segoe UI" charset="0"/>
                <a:ea typeface="Segoe UI" charset="0"/>
                <a:cs typeface="Segoe UI" charset="0"/>
              </a:rPr>
              <a:t>Go </a:t>
            </a:r>
            <a:r>
              <a:rPr lang="en-US" dirty="0" smtClean="0">
                <a:solidFill>
                  <a:srgbClr val="3F5767"/>
                </a:solidFill>
                <a:latin typeface="Segoe UI" charset="0"/>
                <a:ea typeface="Segoe UI" charset="0"/>
                <a:cs typeface="Segoe UI" charset="0"/>
              </a:rPr>
              <a:t>Programming in One Week</a:t>
            </a:r>
          </a:p>
        </p:txBody>
      </p:sp>
      <p:sp>
        <p:nvSpPr>
          <p:cNvPr id="40" name="Rectangle 39"/>
          <p:cNvSpPr/>
          <p:nvPr/>
        </p:nvSpPr>
        <p:spPr>
          <a:xfrm>
            <a:off x="7620848" y="1849201"/>
            <a:ext cx="2309326" cy="1445963"/>
          </a:xfrm>
          <a:prstGeom prst="rect">
            <a:avLst/>
          </a:prstGeom>
          <a:solidFill>
            <a:schemeClr val="bg1"/>
          </a:solidFill>
          <a:ln>
            <a:solidFill>
              <a:srgbClr val="3F5767"/>
            </a:solidFill>
          </a:ln>
          <a:effectLst>
            <a:outerShdw blurRad="342900" sx="71000" sy="71000" algn="ctr" rotWithShape="0">
              <a:prstClr val="black">
                <a:alpha val="6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smtClean="0">
                <a:solidFill>
                  <a:srgbClr val="3F5767"/>
                </a:solidFill>
                <a:latin typeface="Segoe UI" charset="0"/>
                <a:ea typeface="Segoe UI" charset="0"/>
                <a:cs typeface="Segoe UI" charset="0"/>
              </a:rPr>
              <a:t>Introduction to Go Programming Language</a:t>
            </a:r>
          </a:p>
        </p:txBody>
      </p:sp>
      <p:sp>
        <p:nvSpPr>
          <p:cNvPr id="41" name="Rectangle 40"/>
          <p:cNvSpPr/>
          <p:nvPr/>
        </p:nvSpPr>
        <p:spPr>
          <a:xfrm>
            <a:off x="10017896" y="1849200"/>
            <a:ext cx="2309326" cy="1445963"/>
          </a:xfrm>
          <a:prstGeom prst="rect">
            <a:avLst/>
          </a:prstGeom>
          <a:solidFill>
            <a:schemeClr val="bg1"/>
          </a:solidFill>
          <a:ln>
            <a:solidFill>
              <a:srgbClr val="3F5767"/>
            </a:solidFill>
          </a:ln>
          <a:effectLst>
            <a:outerShdw blurRad="342900" sx="71000" sy="71000" algn="ctr" rotWithShape="0">
              <a:prstClr val="black">
                <a:alpha val="6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smtClean="0">
                <a:solidFill>
                  <a:srgbClr val="3F5767"/>
                </a:solidFill>
                <a:latin typeface="Segoe UI" charset="0"/>
                <a:ea typeface="Segoe UI" charset="0"/>
                <a:cs typeface="Segoe UI" charset="0"/>
              </a:rPr>
              <a:t>Learn GoLang</a:t>
            </a:r>
          </a:p>
        </p:txBody>
      </p:sp>
      <p:sp>
        <p:nvSpPr>
          <p:cNvPr id="42" name="Rectangle 41"/>
          <p:cNvSpPr/>
          <p:nvPr/>
        </p:nvSpPr>
        <p:spPr>
          <a:xfrm>
            <a:off x="2826752" y="3373201"/>
            <a:ext cx="2309326" cy="1445963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rgbClr val="3F5767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smtClean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C Programming</a:t>
            </a:r>
          </a:p>
        </p:txBody>
      </p:sp>
      <p:sp>
        <p:nvSpPr>
          <p:cNvPr id="43" name="Rectangle 42"/>
          <p:cNvSpPr/>
          <p:nvPr/>
        </p:nvSpPr>
        <p:spPr>
          <a:xfrm>
            <a:off x="5223800" y="3373200"/>
            <a:ext cx="2309326" cy="1445963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rgbClr val="3F5767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smtClean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Learn C </a:t>
            </a:r>
          </a:p>
        </p:txBody>
      </p:sp>
      <p:sp>
        <p:nvSpPr>
          <p:cNvPr id="44" name="Rectangle 43"/>
          <p:cNvSpPr/>
          <p:nvPr/>
        </p:nvSpPr>
        <p:spPr>
          <a:xfrm>
            <a:off x="7620848" y="3373201"/>
            <a:ext cx="2309326" cy="1445963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rgbClr val="3F5767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Teach Yourself C in 24 Hours</a:t>
            </a:r>
            <a:endParaRPr lang="en-US" dirty="0" smtClean="0">
              <a:solidFill>
                <a:srgbClr val="3F5767">
                  <a:alpha val="20000"/>
                </a:srgbClr>
              </a:solidFill>
              <a:latin typeface="Segoe UI" charset="0"/>
              <a:ea typeface="Segoe UI" charset="0"/>
              <a:cs typeface="Segoe UI" charset="0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10017896" y="3373200"/>
            <a:ext cx="2309326" cy="1445963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rgbClr val="3F5767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C Programming For Beginners</a:t>
            </a:r>
            <a:endParaRPr lang="en-US" dirty="0" smtClean="0">
              <a:solidFill>
                <a:srgbClr val="3F5767">
                  <a:alpha val="20000"/>
                </a:srgbClr>
              </a:solidFill>
              <a:latin typeface="Segoe UI" charset="0"/>
              <a:ea typeface="Segoe UI" charset="0"/>
              <a:cs typeface="Segoe UI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0326" y="2860208"/>
            <a:ext cx="1229733" cy="45582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17" r="32236" b="31486"/>
          <a:stretch/>
        </p:blipFill>
        <p:spPr>
          <a:xfrm>
            <a:off x="7709619" y="2961062"/>
            <a:ext cx="249325" cy="268133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05" t="70899" r="10374" b="-6548"/>
          <a:stretch/>
        </p:blipFill>
        <p:spPr>
          <a:xfrm>
            <a:off x="7958944" y="2961062"/>
            <a:ext cx="1152075" cy="336264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23000"/>
            </a:schemeClr>
          </a:solidFill>
          <a:ln>
            <a:noFill/>
          </a:ln>
          <a:effectLst>
            <a:outerShdw blurRad="50800" dist="50800" dir="5400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1506559" y="1112053"/>
            <a:ext cx="4827588" cy="2997575"/>
          </a:xfrm>
          <a:prstGeom prst="rect">
            <a:avLst/>
          </a:prstGeom>
          <a:solidFill>
            <a:srgbClr val="DEF0F8"/>
          </a:solidFill>
          <a:ln>
            <a:solidFill>
              <a:srgbClr val="3F5767"/>
            </a:solidFill>
          </a:ln>
          <a:effectLst>
            <a:outerShdw blurRad="304800" dist="50800" dir="5400000" sx="97000" sy="97000" algn="ctr" rotWithShape="0">
              <a:srgbClr val="000000">
                <a:alpha val="4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tabLst>
                <a:tab pos="2795588" algn="l"/>
              </a:tabLst>
            </a:pPr>
            <a:r>
              <a:rPr lang="en-US" dirty="0">
                <a:solidFill>
                  <a:srgbClr val="3F5767"/>
                </a:solidFill>
                <a:latin typeface="Segoe UI" charset="0"/>
                <a:ea typeface="Segoe UI" charset="0"/>
                <a:cs typeface="Segoe UI" charset="0"/>
              </a:rPr>
              <a:t>A Tour of Go - The Go Programming </a:t>
            </a:r>
            <a:r>
              <a:rPr lang="en-US" dirty="0" smtClean="0">
                <a:solidFill>
                  <a:srgbClr val="3F5767"/>
                </a:solidFill>
                <a:latin typeface="Segoe UI" charset="0"/>
                <a:ea typeface="Segoe UI" charset="0"/>
                <a:cs typeface="Segoe UI" charset="0"/>
              </a:rPr>
              <a:t>Language</a:t>
            </a:r>
          </a:p>
        </p:txBody>
      </p:sp>
      <p:sp>
        <p:nvSpPr>
          <p:cNvPr id="9" name="Rectangle 8"/>
          <p:cNvSpPr/>
          <p:nvPr/>
        </p:nvSpPr>
        <p:spPr>
          <a:xfrm>
            <a:off x="1510636" y="1704285"/>
            <a:ext cx="1564852" cy="13388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 smtClean="0">
                <a:solidFill>
                  <a:srgbClr val="71ADBC"/>
                </a:solidFill>
                <a:latin typeface="Segoe UI" charset="0"/>
                <a:ea typeface="Segoe UI" charset="0"/>
                <a:cs typeface="Segoe UI" charset="0"/>
              </a:rPr>
              <a:t>Go to course</a:t>
            </a:r>
          </a:p>
          <a:p>
            <a:pPr>
              <a:lnSpc>
                <a:spcPct val="150000"/>
              </a:lnSpc>
            </a:pPr>
            <a:r>
              <a:rPr lang="en-US" altLang="zh-CN" dirty="0" smtClean="0">
                <a:solidFill>
                  <a:srgbClr val="71ADBC"/>
                </a:solidFill>
                <a:latin typeface="Segoe UI" charset="0"/>
                <a:ea typeface="Segoe UI" charset="0"/>
                <a:cs typeface="Segoe UI" charset="0"/>
              </a:rPr>
              <a:t>Mark as done</a:t>
            </a:r>
            <a:endParaRPr lang="en-US" altLang="zh-CN" dirty="0" smtClean="0">
              <a:solidFill>
                <a:srgbClr val="71ADBC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dirty="0" smtClean="0">
                <a:solidFill>
                  <a:srgbClr val="71ADBC"/>
                </a:solidFill>
                <a:latin typeface="Segoe UI" charset="0"/>
                <a:ea typeface="Segoe UI" charset="0"/>
                <a:cs typeface="Segoe UI" charset="0"/>
              </a:rPr>
              <a:t>Abandon</a:t>
            </a:r>
          </a:p>
        </p:txBody>
      </p:sp>
      <p:sp>
        <p:nvSpPr>
          <p:cNvPr id="32" name="Rectangle 31"/>
          <p:cNvSpPr/>
          <p:nvPr/>
        </p:nvSpPr>
        <p:spPr>
          <a:xfrm>
            <a:off x="1541782" y="3712684"/>
            <a:ext cx="29206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3F5767"/>
                </a:solidFill>
                <a:latin typeface="Segoe UI" charset="0"/>
                <a:ea typeface="Segoe UI" charset="0"/>
                <a:cs typeface="Segoe UI" charset="0"/>
              </a:rPr>
              <a:t>In progress since yesterday</a:t>
            </a:r>
            <a:endParaRPr lang="en-US" dirty="0">
              <a:solidFill>
                <a:srgbClr val="3F576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59925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628571" y="1802773"/>
            <a:ext cx="51961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solidFill>
                  <a:srgbClr val="3F5767"/>
                </a:solidFill>
              </a:rPr>
              <a:t>I</a:t>
            </a:r>
            <a:r>
              <a:rPr lang="zh-CN" altLang="en-US" sz="3200" dirty="0" smtClean="0">
                <a:solidFill>
                  <a:srgbClr val="3F5767"/>
                </a:solidFill>
              </a:rPr>
              <a:t> </a:t>
            </a:r>
            <a:r>
              <a:rPr lang="en-US" altLang="zh-CN" sz="3200" dirty="0" smtClean="0">
                <a:solidFill>
                  <a:srgbClr val="3F5767"/>
                </a:solidFill>
              </a:rPr>
              <a:t>want</a:t>
            </a:r>
            <a:r>
              <a:rPr lang="zh-CN" altLang="en-US" sz="3200" dirty="0" smtClean="0">
                <a:solidFill>
                  <a:srgbClr val="3F5767"/>
                </a:solidFill>
              </a:rPr>
              <a:t> </a:t>
            </a:r>
            <a:r>
              <a:rPr lang="en-US" altLang="zh-CN" sz="3200" dirty="0" smtClean="0">
                <a:solidFill>
                  <a:srgbClr val="3F5767"/>
                </a:solidFill>
              </a:rPr>
              <a:t>to</a:t>
            </a:r>
            <a:r>
              <a:rPr lang="zh-CN" altLang="en-US" sz="3200" dirty="0" smtClean="0">
                <a:solidFill>
                  <a:srgbClr val="3F5767"/>
                </a:solidFill>
              </a:rPr>
              <a:t> </a:t>
            </a:r>
            <a:r>
              <a:rPr lang="en-US" altLang="zh-CN" sz="3200" dirty="0" smtClean="0">
                <a:solidFill>
                  <a:srgbClr val="3F5767"/>
                </a:solidFill>
              </a:rPr>
              <a:t>be</a:t>
            </a:r>
            <a:r>
              <a:rPr lang="zh-CN" altLang="en-US" sz="3200" dirty="0" smtClean="0">
                <a:solidFill>
                  <a:srgbClr val="3F5767"/>
                </a:solidFill>
              </a:rPr>
              <a:t> </a:t>
            </a:r>
            <a:r>
              <a:rPr lang="en-US" altLang="zh-CN" sz="3200" dirty="0" smtClean="0">
                <a:solidFill>
                  <a:srgbClr val="3F5767"/>
                </a:solidFill>
              </a:rPr>
              <a:t>a</a:t>
            </a:r>
            <a:r>
              <a:rPr lang="zh-CN" altLang="en-US" sz="3200" dirty="0" smtClean="0">
                <a:solidFill>
                  <a:srgbClr val="3F5767"/>
                </a:solidFill>
              </a:rPr>
              <a:t> </a:t>
            </a:r>
            <a:endParaRPr lang="en-US" sz="3200" dirty="0">
              <a:solidFill>
                <a:srgbClr val="3F5767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096001" y="1786759"/>
            <a:ext cx="2249714" cy="584775"/>
          </a:xfrm>
          <a:prstGeom prst="rect">
            <a:avLst/>
          </a:prstGeom>
          <a:solidFill>
            <a:srgbClr val="7CC6E1">
              <a:alpha val="2902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6096000" y="1786758"/>
            <a:ext cx="23658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solidFill>
                  <a:srgbClr val="81D2F0"/>
                </a:solidFill>
              </a:rPr>
              <a:t>IT</a:t>
            </a:r>
            <a:r>
              <a:rPr lang="zh-CN" altLang="en-US" sz="3200" dirty="0" smtClean="0">
                <a:solidFill>
                  <a:srgbClr val="81D2F0"/>
                </a:solidFill>
              </a:rPr>
              <a:t> </a:t>
            </a:r>
            <a:r>
              <a:rPr lang="en-US" altLang="zh-CN" sz="3200" dirty="0" smtClean="0">
                <a:solidFill>
                  <a:srgbClr val="81D2F0"/>
                </a:solidFill>
              </a:rPr>
              <a:t>Help</a:t>
            </a:r>
            <a:r>
              <a:rPr lang="zh-CN" altLang="en-US" sz="3200" dirty="0" smtClean="0">
                <a:solidFill>
                  <a:srgbClr val="81D2F0"/>
                </a:solidFill>
              </a:rPr>
              <a:t> </a:t>
            </a:r>
            <a:r>
              <a:rPr lang="en-US" altLang="zh-CN" sz="3200" dirty="0" smtClean="0">
                <a:solidFill>
                  <a:srgbClr val="81D2F0"/>
                </a:solidFill>
              </a:rPr>
              <a:t>Desk</a:t>
            </a:r>
            <a:endParaRPr lang="en-US" sz="3200" dirty="0">
              <a:solidFill>
                <a:srgbClr val="81D2F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260226" y="2758381"/>
            <a:ext cx="1132114" cy="400109"/>
          </a:xfrm>
          <a:prstGeom prst="rect">
            <a:avLst/>
          </a:prstGeom>
          <a:solidFill>
            <a:srgbClr val="7CC6E1">
              <a:alpha val="2902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rgbClr val="3F5767"/>
                </a:solidFill>
              </a:rPr>
              <a:t>QA</a:t>
            </a:r>
            <a:r>
              <a:rPr lang="zh-CN" altLang="en-US" dirty="0" smtClean="0">
                <a:solidFill>
                  <a:srgbClr val="3F5767"/>
                </a:solidFill>
              </a:rPr>
              <a:t> </a:t>
            </a:r>
            <a:r>
              <a:rPr lang="en-US" altLang="zh-CN" dirty="0" smtClean="0">
                <a:solidFill>
                  <a:srgbClr val="3F5767"/>
                </a:solidFill>
              </a:rPr>
              <a:t>Tester</a:t>
            </a:r>
            <a:endParaRPr lang="en-US" dirty="0">
              <a:solidFill>
                <a:srgbClr val="3F5767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464911" y="2759880"/>
            <a:ext cx="1436915" cy="400109"/>
          </a:xfrm>
          <a:prstGeom prst="rect">
            <a:avLst/>
          </a:prstGeom>
          <a:solidFill>
            <a:srgbClr val="7CC6E1">
              <a:alpha val="2902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rgbClr val="3F5767"/>
                </a:solidFill>
              </a:rPr>
              <a:t>IT</a:t>
            </a:r>
            <a:r>
              <a:rPr lang="zh-CN" altLang="en-US" dirty="0" smtClean="0">
                <a:solidFill>
                  <a:srgbClr val="3F5767"/>
                </a:solidFill>
              </a:rPr>
              <a:t> </a:t>
            </a:r>
            <a:r>
              <a:rPr lang="en-US" altLang="zh-CN" dirty="0" smtClean="0">
                <a:solidFill>
                  <a:srgbClr val="3F5767"/>
                </a:solidFill>
              </a:rPr>
              <a:t>Help</a:t>
            </a:r>
            <a:r>
              <a:rPr lang="zh-CN" altLang="en-US" dirty="0" smtClean="0">
                <a:solidFill>
                  <a:srgbClr val="3F5767"/>
                </a:solidFill>
              </a:rPr>
              <a:t> </a:t>
            </a:r>
            <a:r>
              <a:rPr lang="en-US" altLang="zh-CN" dirty="0" smtClean="0">
                <a:solidFill>
                  <a:srgbClr val="3F5767"/>
                </a:solidFill>
              </a:rPr>
              <a:t>Desk</a:t>
            </a:r>
            <a:endParaRPr lang="en-US" dirty="0">
              <a:solidFill>
                <a:srgbClr val="3F5767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974398" y="2759047"/>
            <a:ext cx="870858" cy="400109"/>
          </a:xfrm>
          <a:prstGeom prst="rect">
            <a:avLst/>
          </a:prstGeom>
          <a:solidFill>
            <a:srgbClr val="7CC6E1">
              <a:alpha val="2902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rgbClr val="3F5767"/>
                </a:solidFill>
              </a:rPr>
              <a:t>Teller</a:t>
            </a:r>
            <a:endParaRPr lang="en-US" dirty="0">
              <a:solidFill>
                <a:srgbClr val="3F5767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910570" y="2758381"/>
            <a:ext cx="2924627" cy="400109"/>
          </a:xfrm>
          <a:prstGeom prst="rect">
            <a:avLst/>
          </a:prstGeom>
          <a:solidFill>
            <a:srgbClr val="7CC6E1">
              <a:alpha val="2902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rgbClr val="3F5767"/>
                </a:solidFill>
              </a:rPr>
              <a:t>Desktop</a:t>
            </a:r>
            <a:r>
              <a:rPr lang="zh-CN" altLang="en-US" dirty="0" smtClean="0">
                <a:solidFill>
                  <a:srgbClr val="3F5767"/>
                </a:solidFill>
              </a:rPr>
              <a:t> </a:t>
            </a:r>
            <a:r>
              <a:rPr lang="en-US" altLang="zh-CN" dirty="0" smtClean="0">
                <a:solidFill>
                  <a:srgbClr val="3F5767"/>
                </a:solidFill>
              </a:rPr>
              <a:t>Support</a:t>
            </a:r>
            <a:r>
              <a:rPr lang="zh-CN" altLang="en-US" dirty="0" smtClean="0">
                <a:solidFill>
                  <a:srgbClr val="3F5767"/>
                </a:solidFill>
              </a:rPr>
              <a:t> </a:t>
            </a:r>
            <a:r>
              <a:rPr lang="en-US" altLang="zh-CN" dirty="0" smtClean="0">
                <a:solidFill>
                  <a:srgbClr val="3F5767"/>
                </a:solidFill>
              </a:rPr>
              <a:t>Technician</a:t>
            </a:r>
            <a:endParaRPr lang="en-US" dirty="0">
              <a:solidFill>
                <a:srgbClr val="3F576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78615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378456" y="322316"/>
            <a:ext cx="2309326" cy="1445963"/>
          </a:xfrm>
          <a:prstGeom prst="rect">
            <a:avLst/>
          </a:prstGeom>
          <a:solidFill>
            <a:srgbClr val="7C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</a:rPr>
              <a:t>C++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378455" y="1849200"/>
            <a:ext cx="2309326" cy="1443079"/>
          </a:xfrm>
          <a:prstGeom prst="rect">
            <a:avLst/>
          </a:prstGeom>
          <a:solidFill>
            <a:srgbClr val="7CC6E2"/>
          </a:solidFill>
          <a:ln>
            <a:noFill/>
          </a:ln>
          <a:effectLst>
            <a:outerShdw blurRad="342900" sx="71000" sy="71000" algn="ctr" rotWithShape="0">
              <a:prstClr val="black">
                <a:alpha val="6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 smtClean="0">
                <a:solidFill>
                  <a:schemeClr val="bg1"/>
                </a:solidFill>
              </a:rPr>
              <a:t>Go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78455" y="3373200"/>
            <a:ext cx="2309326" cy="1443079"/>
          </a:xfrm>
          <a:prstGeom prst="rect">
            <a:avLst/>
          </a:prstGeom>
          <a:solidFill>
            <a:srgbClr val="7C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 smtClean="0">
                <a:solidFill>
                  <a:schemeClr val="bg1"/>
                </a:solidFill>
              </a:rPr>
              <a:t>C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4197926" y="5818665"/>
            <a:ext cx="3796148" cy="595745"/>
          </a:xfrm>
          <a:prstGeom prst="roundRect">
            <a:avLst>
              <a:gd name="adj" fmla="val 50000"/>
            </a:avLst>
          </a:prstGeom>
          <a:solidFill>
            <a:schemeClr val="bg1">
              <a:alpha val="95000"/>
            </a:schemeClr>
          </a:solidFill>
          <a:ln>
            <a:noFill/>
          </a:ln>
          <a:effectLst>
            <a:outerShdw blurRad="292100" sx="88000" sy="88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291774" y="5947260"/>
            <a:ext cx="56084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solidFill>
                  <a:srgbClr val="3F5767"/>
                </a:solidFill>
              </a:rPr>
              <a:t>I</a:t>
            </a:r>
            <a:r>
              <a:rPr lang="zh-CN" altLang="en-US" sz="1600" dirty="0" smtClean="0">
                <a:solidFill>
                  <a:srgbClr val="3F5767"/>
                </a:solidFill>
              </a:rPr>
              <a:t> </a:t>
            </a:r>
            <a:r>
              <a:rPr lang="en-US" altLang="zh-CN" sz="1600" dirty="0" smtClean="0">
                <a:solidFill>
                  <a:srgbClr val="3F5767"/>
                </a:solidFill>
              </a:rPr>
              <a:t>am</a:t>
            </a:r>
            <a:r>
              <a:rPr lang="zh-CN" altLang="en-US" sz="1600" dirty="0" smtClean="0">
                <a:solidFill>
                  <a:srgbClr val="3F5767"/>
                </a:solidFill>
              </a:rPr>
              <a:t> </a:t>
            </a:r>
            <a:r>
              <a:rPr lang="en-US" altLang="zh-CN" sz="1600" dirty="0" smtClean="0">
                <a:solidFill>
                  <a:srgbClr val="3F5767"/>
                </a:solidFill>
              </a:rPr>
              <a:t>now</a:t>
            </a:r>
            <a:r>
              <a:rPr lang="zh-CN" altLang="en-US" sz="1600" dirty="0" smtClean="0">
                <a:solidFill>
                  <a:srgbClr val="3F5767"/>
                </a:solidFill>
              </a:rPr>
              <a:t> </a:t>
            </a:r>
            <a:r>
              <a:rPr lang="en-US" altLang="zh-CN" sz="1600" dirty="0" smtClean="0">
                <a:solidFill>
                  <a:srgbClr val="3F5767"/>
                </a:solidFill>
              </a:rPr>
              <a:t>a</a:t>
            </a:r>
            <a:r>
              <a:rPr lang="zh-CN" altLang="en-US" sz="1600" dirty="0" smtClean="0">
                <a:solidFill>
                  <a:srgbClr val="3F5767"/>
                </a:solidFill>
              </a:rPr>
              <a:t> </a:t>
            </a:r>
            <a:r>
              <a:rPr lang="en-US" altLang="zh-CN" sz="1600" dirty="0" smtClean="0">
                <a:solidFill>
                  <a:srgbClr val="3F5767"/>
                </a:solidFill>
              </a:rPr>
              <a:t>50%</a:t>
            </a:r>
            <a:r>
              <a:rPr lang="zh-CN" altLang="en-US" sz="1600" dirty="0" smtClean="0">
                <a:solidFill>
                  <a:srgbClr val="3F5767"/>
                </a:solidFill>
              </a:rPr>
              <a:t> </a:t>
            </a:r>
            <a:r>
              <a:rPr lang="en-US" altLang="zh-CN" sz="1600" dirty="0" smtClean="0">
                <a:solidFill>
                  <a:srgbClr val="3F5767"/>
                </a:solidFill>
              </a:rPr>
              <a:t>Software</a:t>
            </a:r>
            <a:r>
              <a:rPr lang="zh-CN" altLang="en-US" sz="1600" dirty="0" smtClean="0">
                <a:solidFill>
                  <a:srgbClr val="3F5767"/>
                </a:solidFill>
              </a:rPr>
              <a:t> </a:t>
            </a:r>
            <a:r>
              <a:rPr lang="en-US" altLang="zh-CN" sz="1600" dirty="0" smtClean="0">
                <a:solidFill>
                  <a:srgbClr val="3F5767"/>
                </a:solidFill>
              </a:rPr>
              <a:t>Engineer</a:t>
            </a:r>
            <a:r>
              <a:rPr lang="zh-CN" altLang="en-US" sz="1600" dirty="0" smtClean="0">
                <a:solidFill>
                  <a:srgbClr val="3F5767"/>
                </a:solidFill>
              </a:rPr>
              <a:t> </a:t>
            </a:r>
            <a:endParaRPr lang="en-US" sz="1600" dirty="0">
              <a:solidFill>
                <a:srgbClr val="3F5767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2826752" y="322315"/>
            <a:ext cx="2309326" cy="1445963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rgbClr val="3F5767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smtClean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C++ Basic at Year Up</a:t>
            </a:r>
          </a:p>
        </p:txBody>
      </p:sp>
      <p:sp>
        <p:nvSpPr>
          <p:cNvPr id="35" name="Rectangle 34"/>
          <p:cNvSpPr/>
          <p:nvPr/>
        </p:nvSpPr>
        <p:spPr>
          <a:xfrm>
            <a:off x="5223800" y="322314"/>
            <a:ext cx="2309326" cy="1445963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rgbClr val="3F5767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Power up C++ with the Standard Template </a:t>
            </a:r>
            <a:r>
              <a:rPr lang="en-US" dirty="0" smtClean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Library</a:t>
            </a:r>
          </a:p>
        </p:txBody>
      </p:sp>
      <p:sp>
        <p:nvSpPr>
          <p:cNvPr id="36" name="Rectangle 35"/>
          <p:cNvSpPr/>
          <p:nvPr/>
        </p:nvSpPr>
        <p:spPr>
          <a:xfrm>
            <a:off x="7620848" y="322315"/>
            <a:ext cx="2309326" cy="1445963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rgbClr val="3F5767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smtClean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Introduction to C++</a:t>
            </a:r>
          </a:p>
        </p:txBody>
      </p:sp>
      <p:sp>
        <p:nvSpPr>
          <p:cNvPr id="37" name="Rectangle 36"/>
          <p:cNvSpPr/>
          <p:nvPr/>
        </p:nvSpPr>
        <p:spPr>
          <a:xfrm>
            <a:off x="10017896" y="322314"/>
            <a:ext cx="2309326" cy="1445963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rgbClr val="3F5767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C++ Programming</a:t>
            </a:r>
            <a:endParaRPr lang="en-US" dirty="0" smtClean="0">
              <a:solidFill>
                <a:srgbClr val="3F5767">
                  <a:alpha val="20000"/>
                </a:srgbClr>
              </a:solidFill>
              <a:latin typeface="Segoe UI" charset="0"/>
              <a:ea typeface="Segoe UI" charset="0"/>
              <a:cs typeface="Segoe UI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5223800" y="1849200"/>
            <a:ext cx="2309326" cy="1445963"/>
          </a:xfrm>
          <a:prstGeom prst="rect">
            <a:avLst/>
          </a:prstGeom>
          <a:solidFill>
            <a:schemeClr val="bg1"/>
          </a:solidFill>
          <a:ln>
            <a:solidFill>
              <a:srgbClr val="3F5767"/>
            </a:solidFill>
          </a:ln>
          <a:effectLst>
            <a:outerShdw blurRad="342900" sx="71000" sy="71000" algn="ctr" rotWithShape="0">
              <a:prstClr val="black">
                <a:alpha val="6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rgbClr val="3F5767"/>
                </a:solidFill>
                <a:latin typeface="Segoe UI" charset="0"/>
                <a:ea typeface="Segoe UI" charset="0"/>
                <a:cs typeface="Segoe UI" charset="0"/>
              </a:rPr>
              <a:t>Go </a:t>
            </a:r>
            <a:r>
              <a:rPr lang="en-US" dirty="0" smtClean="0">
                <a:solidFill>
                  <a:srgbClr val="3F5767"/>
                </a:solidFill>
                <a:latin typeface="Segoe UI" charset="0"/>
                <a:ea typeface="Segoe UI" charset="0"/>
                <a:cs typeface="Segoe UI" charset="0"/>
              </a:rPr>
              <a:t>Programming in One Week</a:t>
            </a:r>
          </a:p>
        </p:txBody>
      </p:sp>
      <p:sp>
        <p:nvSpPr>
          <p:cNvPr id="40" name="Rectangle 39"/>
          <p:cNvSpPr/>
          <p:nvPr/>
        </p:nvSpPr>
        <p:spPr>
          <a:xfrm>
            <a:off x="7620848" y="1849201"/>
            <a:ext cx="2309326" cy="1445963"/>
          </a:xfrm>
          <a:prstGeom prst="rect">
            <a:avLst/>
          </a:prstGeom>
          <a:solidFill>
            <a:schemeClr val="bg1"/>
          </a:solidFill>
          <a:ln>
            <a:solidFill>
              <a:srgbClr val="3F5767"/>
            </a:solidFill>
          </a:ln>
          <a:effectLst>
            <a:outerShdw blurRad="342900" sx="71000" sy="71000" algn="ctr" rotWithShape="0">
              <a:prstClr val="black">
                <a:alpha val="6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smtClean="0">
                <a:solidFill>
                  <a:srgbClr val="3F5767"/>
                </a:solidFill>
                <a:latin typeface="Segoe UI" charset="0"/>
                <a:ea typeface="Segoe UI" charset="0"/>
                <a:cs typeface="Segoe UI" charset="0"/>
              </a:rPr>
              <a:t>Introduction to Go Programming Language</a:t>
            </a:r>
          </a:p>
        </p:txBody>
      </p:sp>
      <p:sp>
        <p:nvSpPr>
          <p:cNvPr id="41" name="Rectangle 40"/>
          <p:cNvSpPr/>
          <p:nvPr/>
        </p:nvSpPr>
        <p:spPr>
          <a:xfrm>
            <a:off x="10017896" y="1849200"/>
            <a:ext cx="2309326" cy="1445963"/>
          </a:xfrm>
          <a:prstGeom prst="rect">
            <a:avLst/>
          </a:prstGeom>
          <a:solidFill>
            <a:schemeClr val="bg1"/>
          </a:solidFill>
          <a:ln>
            <a:solidFill>
              <a:srgbClr val="3F5767"/>
            </a:solidFill>
          </a:ln>
          <a:effectLst>
            <a:outerShdw blurRad="342900" sx="71000" sy="71000" algn="ctr" rotWithShape="0">
              <a:prstClr val="black">
                <a:alpha val="6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smtClean="0">
                <a:solidFill>
                  <a:srgbClr val="3F5767"/>
                </a:solidFill>
                <a:latin typeface="Segoe UI" charset="0"/>
                <a:ea typeface="Segoe UI" charset="0"/>
                <a:cs typeface="Segoe UI" charset="0"/>
              </a:rPr>
              <a:t>Learn GoLang</a:t>
            </a:r>
          </a:p>
        </p:txBody>
      </p:sp>
      <p:sp>
        <p:nvSpPr>
          <p:cNvPr id="42" name="Rectangle 41"/>
          <p:cNvSpPr/>
          <p:nvPr/>
        </p:nvSpPr>
        <p:spPr>
          <a:xfrm>
            <a:off x="2826752" y="3373201"/>
            <a:ext cx="2309326" cy="1445963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rgbClr val="3F5767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smtClean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C Programming</a:t>
            </a:r>
          </a:p>
        </p:txBody>
      </p:sp>
      <p:sp>
        <p:nvSpPr>
          <p:cNvPr id="43" name="Rectangle 42"/>
          <p:cNvSpPr/>
          <p:nvPr/>
        </p:nvSpPr>
        <p:spPr>
          <a:xfrm>
            <a:off x="5223800" y="3373200"/>
            <a:ext cx="2309326" cy="1445963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rgbClr val="3F5767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smtClean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Learn C </a:t>
            </a:r>
          </a:p>
        </p:txBody>
      </p:sp>
      <p:sp>
        <p:nvSpPr>
          <p:cNvPr id="44" name="Rectangle 43"/>
          <p:cNvSpPr/>
          <p:nvPr/>
        </p:nvSpPr>
        <p:spPr>
          <a:xfrm>
            <a:off x="7620848" y="3373201"/>
            <a:ext cx="2309326" cy="1445963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rgbClr val="3F5767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Teach Yourself C in 24 Hours</a:t>
            </a:r>
            <a:endParaRPr lang="en-US" dirty="0" smtClean="0">
              <a:solidFill>
                <a:srgbClr val="3F5767">
                  <a:alpha val="20000"/>
                </a:srgbClr>
              </a:solidFill>
              <a:latin typeface="Segoe UI" charset="0"/>
              <a:ea typeface="Segoe UI" charset="0"/>
              <a:cs typeface="Segoe UI" charset="0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10017896" y="3373200"/>
            <a:ext cx="2309326" cy="1445963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rgbClr val="3F5767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C Programming For Beginners</a:t>
            </a:r>
            <a:endParaRPr lang="en-US" dirty="0" smtClean="0">
              <a:solidFill>
                <a:srgbClr val="3F5767">
                  <a:alpha val="20000"/>
                </a:srgbClr>
              </a:solidFill>
              <a:latin typeface="Segoe UI" charset="0"/>
              <a:ea typeface="Segoe UI" charset="0"/>
              <a:cs typeface="Segoe UI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0326" y="2860208"/>
            <a:ext cx="1229733" cy="45582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17" r="32236" b="31486"/>
          <a:stretch/>
        </p:blipFill>
        <p:spPr>
          <a:xfrm>
            <a:off x="7709619" y="2961062"/>
            <a:ext cx="249325" cy="268133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05" t="70899" r="10374" b="-6548"/>
          <a:stretch/>
        </p:blipFill>
        <p:spPr>
          <a:xfrm>
            <a:off x="7958944" y="2961062"/>
            <a:ext cx="1152075" cy="33626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1252" y="3009547"/>
            <a:ext cx="1147521" cy="230317"/>
          </a:xfrm>
          <a:prstGeom prst="rect">
            <a:avLst/>
          </a:prstGeom>
        </p:spPr>
      </p:pic>
      <p:sp>
        <p:nvSpPr>
          <p:cNvPr id="25" name="Rectangle 24"/>
          <p:cNvSpPr/>
          <p:nvPr/>
        </p:nvSpPr>
        <p:spPr>
          <a:xfrm>
            <a:off x="2818694" y="1825449"/>
            <a:ext cx="2344954" cy="1490580"/>
          </a:xfrm>
          <a:prstGeom prst="rect">
            <a:avLst/>
          </a:prstGeom>
          <a:solidFill>
            <a:srgbClr val="7CC6E2"/>
          </a:solidFill>
          <a:ln>
            <a:noFill/>
          </a:ln>
          <a:effectLst>
            <a:outerShdw blurRad="304800" dist="50800" dir="5400000" sx="97000" sy="97000" algn="ctr" rotWithShape="0">
              <a:srgbClr val="000000">
                <a:alpha val="4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rgbClr val="3F5767">
                    <a:alpha val="34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A Tour of Go - The Go Programming </a:t>
            </a:r>
            <a:r>
              <a:rPr lang="en-US" dirty="0" smtClean="0">
                <a:solidFill>
                  <a:srgbClr val="3F5767">
                    <a:alpha val="34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Language</a:t>
            </a:r>
          </a:p>
        </p:txBody>
      </p:sp>
    </p:spTree>
    <p:extLst>
      <p:ext uri="{BB962C8B-B14F-4D97-AF65-F5344CB8AC3E}">
        <p14:creationId xmlns:p14="http://schemas.microsoft.com/office/powerpoint/2010/main" val="13813555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378456" y="322316"/>
            <a:ext cx="2309326" cy="1445963"/>
          </a:xfrm>
          <a:prstGeom prst="rect">
            <a:avLst/>
          </a:prstGeom>
          <a:solidFill>
            <a:srgbClr val="7C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</a:rPr>
              <a:t>C++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378455" y="1849200"/>
            <a:ext cx="2309326" cy="1443079"/>
          </a:xfrm>
          <a:prstGeom prst="rect">
            <a:avLst/>
          </a:prstGeom>
          <a:solidFill>
            <a:srgbClr val="7CC6E2"/>
          </a:solidFill>
          <a:ln>
            <a:noFill/>
          </a:ln>
          <a:effectLst>
            <a:outerShdw blurRad="342900" sx="71000" sy="71000" algn="ctr" rotWithShape="0">
              <a:prstClr val="black">
                <a:alpha val="6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 smtClean="0">
                <a:solidFill>
                  <a:schemeClr val="bg1"/>
                </a:solidFill>
              </a:rPr>
              <a:t>Go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78455" y="3373200"/>
            <a:ext cx="2309326" cy="1443079"/>
          </a:xfrm>
          <a:prstGeom prst="rect">
            <a:avLst/>
          </a:prstGeom>
          <a:solidFill>
            <a:srgbClr val="7C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 smtClean="0">
                <a:solidFill>
                  <a:schemeClr val="bg1"/>
                </a:solidFill>
              </a:rPr>
              <a:t>C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4197926" y="5818665"/>
            <a:ext cx="3796148" cy="595745"/>
          </a:xfrm>
          <a:prstGeom prst="roundRect">
            <a:avLst>
              <a:gd name="adj" fmla="val 50000"/>
            </a:avLst>
          </a:prstGeom>
          <a:solidFill>
            <a:schemeClr val="bg1">
              <a:alpha val="95000"/>
            </a:schemeClr>
          </a:solidFill>
          <a:ln>
            <a:noFill/>
          </a:ln>
          <a:effectLst>
            <a:outerShdw blurRad="292100" sx="88000" sy="88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291774" y="5947260"/>
            <a:ext cx="56084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solidFill>
                  <a:srgbClr val="3F5767"/>
                </a:solidFill>
              </a:rPr>
              <a:t>I</a:t>
            </a:r>
            <a:r>
              <a:rPr lang="zh-CN" altLang="en-US" sz="1600" dirty="0" smtClean="0">
                <a:solidFill>
                  <a:srgbClr val="3F5767"/>
                </a:solidFill>
              </a:rPr>
              <a:t> </a:t>
            </a:r>
            <a:r>
              <a:rPr lang="en-US" altLang="zh-CN" sz="1600" dirty="0" smtClean="0">
                <a:solidFill>
                  <a:srgbClr val="3F5767"/>
                </a:solidFill>
              </a:rPr>
              <a:t>am</a:t>
            </a:r>
            <a:r>
              <a:rPr lang="zh-CN" altLang="en-US" sz="1600" dirty="0" smtClean="0">
                <a:solidFill>
                  <a:srgbClr val="3F5767"/>
                </a:solidFill>
              </a:rPr>
              <a:t> </a:t>
            </a:r>
            <a:r>
              <a:rPr lang="en-US" altLang="zh-CN" sz="1600" dirty="0" smtClean="0">
                <a:solidFill>
                  <a:srgbClr val="3F5767"/>
                </a:solidFill>
              </a:rPr>
              <a:t>now</a:t>
            </a:r>
            <a:r>
              <a:rPr lang="zh-CN" altLang="en-US" sz="1600" dirty="0" smtClean="0">
                <a:solidFill>
                  <a:srgbClr val="3F5767"/>
                </a:solidFill>
              </a:rPr>
              <a:t> </a:t>
            </a:r>
            <a:r>
              <a:rPr lang="en-US" altLang="zh-CN" sz="1600" dirty="0" smtClean="0">
                <a:solidFill>
                  <a:srgbClr val="3F5767"/>
                </a:solidFill>
              </a:rPr>
              <a:t>a</a:t>
            </a:r>
            <a:r>
              <a:rPr lang="zh-CN" altLang="en-US" sz="1600" dirty="0" smtClean="0">
                <a:solidFill>
                  <a:srgbClr val="3F5767"/>
                </a:solidFill>
              </a:rPr>
              <a:t> </a:t>
            </a:r>
            <a:r>
              <a:rPr lang="en-US" altLang="zh-CN" sz="1600" dirty="0" smtClean="0">
                <a:solidFill>
                  <a:srgbClr val="3F5767"/>
                </a:solidFill>
              </a:rPr>
              <a:t>50%</a:t>
            </a:r>
            <a:r>
              <a:rPr lang="zh-CN" altLang="en-US" sz="1600" dirty="0" smtClean="0">
                <a:solidFill>
                  <a:srgbClr val="3F5767"/>
                </a:solidFill>
              </a:rPr>
              <a:t> </a:t>
            </a:r>
            <a:r>
              <a:rPr lang="en-US" altLang="zh-CN" sz="1600" dirty="0" smtClean="0">
                <a:solidFill>
                  <a:srgbClr val="3F5767"/>
                </a:solidFill>
              </a:rPr>
              <a:t>Software</a:t>
            </a:r>
            <a:r>
              <a:rPr lang="zh-CN" altLang="en-US" sz="1600" dirty="0" smtClean="0">
                <a:solidFill>
                  <a:srgbClr val="3F5767"/>
                </a:solidFill>
              </a:rPr>
              <a:t> </a:t>
            </a:r>
            <a:r>
              <a:rPr lang="en-US" altLang="zh-CN" sz="1600" dirty="0" smtClean="0">
                <a:solidFill>
                  <a:srgbClr val="3F5767"/>
                </a:solidFill>
              </a:rPr>
              <a:t>Engineer</a:t>
            </a:r>
            <a:r>
              <a:rPr lang="zh-CN" altLang="en-US" sz="1600" dirty="0" smtClean="0">
                <a:solidFill>
                  <a:srgbClr val="3F5767"/>
                </a:solidFill>
              </a:rPr>
              <a:t> </a:t>
            </a:r>
            <a:endParaRPr lang="en-US" sz="1600" dirty="0">
              <a:solidFill>
                <a:srgbClr val="3F5767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2826752" y="322315"/>
            <a:ext cx="2309326" cy="1445963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rgbClr val="3F5767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smtClean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C++ Basic at Year Up</a:t>
            </a:r>
          </a:p>
        </p:txBody>
      </p:sp>
      <p:sp>
        <p:nvSpPr>
          <p:cNvPr id="35" name="Rectangle 34"/>
          <p:cNvSpPr/>
          <p:nvPr/>
        </p:nvSpPr>
        <p:spPr>
          <a:xfrm>
            <a:off x="5223800" y="322314"/>
            <a:ext cx="2309326" cy="1445963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rgbClr val="3F5767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Power up C++ with the Standard Template </a:t>
            </a:r>
            <a:r>
              <a:rPr lang="en-US" dirty="0" smtClean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Library</a:t>
            </a:r>
          </a:p>
        </p:txBody>
      </p:sp>
      <p:sp>
        <p:nvSpPr>
          <p:cNvPr id="36" name="Rectangle 35"/>
          <p:cNvSpPr/>
          <p:nvPr/>
        </p:nvSpPr>
        <p:spPr>
          <a:xfrm>
            <a:off x="7620848" y="322315"/>
            <a:ext cx="2309326" cy="1445963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rgbClr val="3F5767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smtClean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Introduction to C++</a:t>
            </a:r>
          </a:p>
        </p:txBody>
      </p:sp>
      <p:sp>
        <p:nvSpPr>
          <p:cNvPr id="37" name="Rectangle 36"/>
          <p:cNvSpPr/>
          <p:nvPr/>
        </p:nvSpPr>
        <p:spPr>
          <a:xfrm>
            <a:off x="10017896" y="322314"/>
            <a:ext cx="2309326" cy="1445963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rgbClr val="3F5767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C++ Programming</a:t>
            </a:r>
            <a:endParaRPr lang="en-US" dirty="0" smtClean="0">
              <a:solidFill>
                <a:srgbClr val="3F5767">
                  <a:alpha val="20000"/>
                </a:srgbClr>
              </a:solidFill>
              <a:latin typeface="Segoe UI" charset="0"/>
              <a:ea typeface="Segoe UI" charset="0"/>
              <a:cs typeface="Segoe UI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5223800" y="1849200"/>
            <a:ext cx="2309326" cy="1445963"/>
          </a:xfrm>
          <a:prstGeom prst="rect">
            <a:avLst/>
          </a:prstGeom>
          <a:solidFill>
            <a:schemeClr val="bg1"/>
          </a:solidFill>
          <a:ln>
            <a:solidFill>
              <a:srgbClr val="3F5767"/>
            </a:solidFill>
          </a:ln>
          <a:effectLst>
            <a:outerShdw blurRad="342900" sx="71000" sy="71000" algn="ctr" rotWithShape="0">
              <a:prstClr val="black">
                <a:alpha val="6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rgbClr val="3F5767"/>
                </a:solidFill>
                <a:latin typeface="Segoe UI" charset="0"/>
                <a:ea typeface="Segoe UI" charset="0"/>
                <a:cs typeface="Segoe UI" charset="0"/>
              </a:rPr>
              <a:t>Go </a:t>
            </a:r>
            <a:r>
              <a:rPr lang="en-US" dirty="0" smtClean="0">
                <a:solidFill>
                  <a:srgbClr val="3F5767"/>
                </a:solidFill>
                <a:latin typeface="Segoe UI" charset="0"/>
                <a:ea typeface="Segoe UI" charset="0"/>
                <a:cs typeface="Segoe UI" charset="0"/>
              </a:rPr>
              <a:t>Programming in One Week</a:t>
            </a:r>
          </a:p>
        </p:txBody>
      </p:sp>
      <p:sp>
        <p:nvSpPr>
          <p:cNvPr id="40" name="Rectangle 39"/>
          <p:cNvSpPr/>
          <p:nvPr/>
        </p:nvSpPr>
        <p:spPr>
          <a:xfrm>
            <a:off x="7620848" y="1849201"/>
            <a:ext cx="2309326" cy="1445963"/>
          </a:xfrm>
          <a:prstGeom prst="rect">
            <a:avLst/>
          </a:prstGeom>
          <a:solidFill>
            <a:schemeClr val="bg1"/>
          </a:solidFill>
          <a:ln>
            <a:solidFill>
              <a:srgbClr val="3F5767"/>
            </a:solidFill>
          </a:ln>
          <a:effectLst>
            <a:outerShdw blurRad="342900" sx="71000" sy="71000" algn="ctr" rotWithShape="0">
              <a:prstClr val="black">
                <a:alpha val="6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smtClean="0">
                <a:solidFill>
                  <a:srgbClr val="3F5767"/>
                </a:solidFill>
                <a:latin typeface="Segoe UI" charset="0"/>
                <a:ea typeface="Segoe UI" charset="0"/>
                <a:cs typeface="Segoe UI" charset="0"/>
              </a:rPr>
              <a:t>Introduction to Go Programming Language</a:t>
            </a:r>
          </a:p>
        </p:txBody>
      </p:sp>
      <p:sp>
        <p:nvSpPr>
          <p:cNvPr id="41" name="Rectangle 40"/>
          <p:cNvSpPr/>
          <p:nvPr/>
        </p:nvSpPr>
        <p:spPr>
          <a:xfrm>
            <a:off x="10017896" y="1849200"/>
            <a:ext cx="2309326" cy="1445963"/>
          </a:xfrm>
          <a:prstGeom prst="rect">
            <a:avLst/>
          </a:prstGeom>
          <a:solidFill>
            <a:schemeClr val="bg1"/>
          </a:solidFill>
          <a:ln>
            <a:solidFill>
              <a:srgbClr val="3F5767"/>
            </a:solidFill>
          </a:ln>
          <a:effectLst>
            <a:outerShdw blurRad="342900" sx="71000" sy="71000" algn="ctr" rotWithShape="0">
              <a:prstClr val="black">
                <a:alpha val="6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smtClean="0">
                <a:solidFill>
                  <a:srgbClr val="3F5767"/>
                </a:solidFill>
                <a:latin typeface="Segoe UI" charset="0"/>
                <a:ea typeface="Segoe UI" charset="0"/>
                <a:cs typeface="Segoe UI" charset="0"/>
              </a:rPr>
              <a:t>Learn GoLang</a:t>
            </a:r>
          </a:p>
        </p:txBody>
      </p:sp>
      <p:sp>
        <p:nvSpPr>
          <p:cNvPr id="42" name="Rectangle 41"/>
          <p:cNvSpPr/>
          <p:nvPr/>
        </p:nvSpPr>
        <p:spPr>
          <a:xfrm>
            <a:off x="2826752" y="3373201"/>
            <a:ext cx="2309326" cy="1445963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rgbClr val="3F5767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smtClean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C Programming</a:t>
            </a:r>
          </a:p>
        </p:txBody>
      </p:sp>
      <p:sp>
        <p:nvSpPr>
          <p:cNvPr id="43" name="Rectangle 42"/>
          <p:cNvSpPr/>
          <p:nvPr/>
        </p:nvSpPr>
        <p:spPr>
          <a:xfrm>
            <a:off x="5223800" y="3373200"/>
            <a:ext cx="2309326" cy="1445963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rgbClr val="3F5767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smtClean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Learn C </a:t>
            </a:r>
          </a:p>
        </p:txBody>
      </p:sp>
      <p:sp>
        <p:nvSpPr>
          <p:cNvPr id="44" name="Rectangle 43"/>
          <p:cNvSpPr/>
          <p:nvPr/>
        </p:nvSpPr>
        <p:spPr>
          <a:xfrm>
            <a:off x="7620848" y="3373201"/>
            <a:ext cx="2309326" cy="1445963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rgbClr val="3F5767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Teach Yourself C in 24 Hours</a:t>
            </a:r>
            <a:endParaRPr lang="en-US" dirty="0" smtClean="0">
              <a:solidFill>
                <a:srgbClr val="3F5767">
                  <a:alpha val="20000"/>
                </a:srgbClr>
              </a:solidFill>
              <a:latin typeface="Segoe UI" charset="0"/>
              <a:ea typeface="Segoe UI" charset="0"/>
              <a:cs typeface="Segoe UI" charset="0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10017896" y="3373200"/>
            <a:ext cx="2309326" cy="1445963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rgbClr val="3F5767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C Programming For Beginners</a:t>
            </a:r>
            <a:endParaRPr lang="en-US" dirty="0" smtClean="0">
              <a:solidFill>
                <a:srgbClr val="3F5767">
                  <a:alpha val="20000"/>
                </a:srgbClr>
              </a:solidFill>
              <a:latin typeface="Segoe UI" charset="0"/>
              <a:ea typeface="Segoe UI" charset="0"/>
              <a:cs typeface="Segoe UI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0326" y="2860208"/>
            <a:ext cx="1229733" cy="45582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17" r="32236" b="31486"/>
          <a:stretch/>
        </p:blipFill>
        <p:spPr>
          <a:xfrm>
            <a:off x="7709619" y="2961062"/>
            <a:ext cx="249325" cy="268133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05" t="70899" r="10374" b="-6548"/>
          <a:stretch/>
        </p:blipFill>
        <p:spPr>
          <a:xfrm>
            <a:off x="7958944" y="2961062"/>
            <a:ext cx="1152075" cy="33626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1252" y="3009547"/>
            <a:ext cx="1147521" cy="230317"/>
          </a:xfrm>
          <a:prstGeom prst="rect">
            <a:avLst/>
          </a:prstGeom>
        </p:spPr>
      </p:pic>
      <p:sp>
        <p:nvSpPr>
          <p:cNvPr id="25" name="Rectangle 24"/>
          <p:cNvSpPr/>
          <p:nvPr/>
        </p:nvSpPr>
        <p:spPr>
          <a:xfrm>
            <a:off x="360641" y="1825449"/>
            <a:ext cx="2344954" cy="1490580"/>
          </a:xfrm>
          <a:prstGeom prst="rect">
            <a:avLst/>
          </a:prstGeom>
          <a:solidFill>
            <a:srgbClr val="7CC6E2"/>
          </a:solidFill>
          <a:ln>
            <a:noFill/>
          </a:ln>
          <a:effectLst>
            <a:outerShdw blurRad="304800" dist="50800" dir="5400000" sx="97000" sy="97000" algn="ctr" rotWithShape="0">
              <a:srgbClr val="000000">
                <a:alpha val="4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rgbClr val="3F5767">
                    <a:alpha val="34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A Tour of Go - The Go Programming </a:t>
            </a:r>
            <a:r>
              <a:rPr lang="en-US" dirty="0" smtClean="0">
                <a:solidFill>
                  <a:srgbClr val="3F5767">
                    <a:alpha val="34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Language</a:t>
            </a:r>
          </a:p>
        </p:txBody>
      </p:sp>
    </p:spTree>
    <p:extLst>
      <p:ext uri="{BB962C8B-B14F-4D97-AF65-F5344CB8AC3E}">
        <p14:creationId xmlns:p14="http://schemas.microsoft.com/office/powerpoint/2010/main" val="2509095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378456" y="322316"/>
            <a:ext cx="2309326" cy="1445963"/>
          </a:xfrm>
          <a:prstGeom prst="rect">
            <a:avLst/>
          </a:prstGeom>
          <a:solidFill>
            <a:srgbClr val="7C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</a:rPr>
              <a:t>C++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378455" y="1849200"/>
            <a:ext cx="2309326" cy="1443079"/>
          </a:xfrm>
          <a:prstGeom prst="rect">
            <a:avLst/>
          </a:prstGeom>
          <a:solidFill>
            <a:srgbClr val="7CC6E2"/>
          </a:solidFill>
          <a:ln>
            <a:noFill/>
          </a:ln>
          <a:effectLst>
            <a:outerShdw blurRad="342900" sx="71000" sy="71000" algn="ctr" rotWithShape="0">
              <a:prstClr val="black">
                <a:alpha val="6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 smtClean="0">
                <a:solidFill>
                  <a:schemeClr val="bg1"/>
                </a:solidFill>
              </a:rPr>
              <a:t>Go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78455" y="3373200"/>
            <a:ext cx="2309326" cy="1443079"/>
          </a:xfrm>
          <a:prstGeom prst="rect">
            <a:avLst/>
          </a:prstGeom>
          <a:solidFill>
            <a:srgbClr val="7C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 smtClean="0">
                <a:solidFill>
                  <a:schemeClr val="bg1"/>
                </a:solidFill>
              </a:rPr>
              <a:t>C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4197926" y="5818665"/>
            <a:ext cx="3796148" cy="595745"/>
          </a:xfrm>
          <a:prstGeom prst="roundRect">
            <a:avLst>
              <a:gd name="adj" fmla="val 50000"/>
            </a:avLst>
          </a:prstGeom>
          <a:solidFill>
            <a:schemeClr val="bg1">
              <a:alpha val="95000"/>
            </a:schemeClr>
          </a:solidFill>
          <a:ln>
            <a:noFill/>
          </a:ln>
          <a:effectLst>
            <a:outerShdw blurRad="292100" sx="88000" sy="88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291774" y="5947260"/>
            <a:ext cx="56084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solidFill>
                  <a:srgbClr val="3F5767"/>
                </a:solidFill>
              </a:rPr>
              <a:t>I</a:t>
            </a:r>
            <a:r>
              <a:rPr lang="zh-CN" altLang="en-US" sz="1600" dirty="0" smtClean="0">
                <a:solidFill>
                  <a:srgbClr val="3F5767"/>
                </a:solidFill>
              </a:rPr>
              <a:t> </a:t>
            </a:r>
            <a:r>
              <a:rPr lang="en-US" altLang="zh-CN" sz="1600" dirty="0" smtClean="0">
                <a:solidFill>
                  <a:srgbClr val="3F5767"/>
                </a:solidFill>
              </a:rPr>
              <a:t>am</a:t>
            </a:r>
            <a:r>
              <a:rPr lang="zh-CN" altLang="en-US" sz="1600" dirty="0" smtClean="0">
                <a:solidFill>
                  <a:srgbClr val="3F5767"/>
                </a:solidFill>
              </a:rPr>
              <a:t> </a:t>
            </a:r>
            <a:r>
              <a:rPr lang="en-US" altLang="zh-CN" sz="1600" dirty="0" smtClean="0">
                <a:solidFill>
                  <a:srgbClr val="3F5767"/>
                </a:solidFill>
              </a:rPr>
              <a:t>now</a:t>
            </a:r>
            <a:r>
              <a:rPr lang="zh-CN" altLang="en-US" sz="1600" dirty="0" smtClean="0">
                <a:solidFill>
                  <a:srgbClr val="3F5767"/>
                </a:solidFill>
              </a:rPr>
              <a:t> </a:t>
            </a:r>
            <a:r>
              <a:rPr lang="en-US" altLang="zh-CN" sz="1600" dirty="0" smtClean="0">
                <a:solidFill>
                  <a:srgbClr val="3F5767"/>
                </a:solidFill>
              </a:rPr>
              <a:t>a</a:t>
            </a:r>
            <a:r>
              <a:rPr lang="zh-CN" altLang="en-US" sz="1600" dirty="0" smtClean="0">
                <a:solidFill>
                  <a:srgbClr val="3F5767"/>
                </a:solidFill>
              </a:rPr>
              <a:t> </a:t>
            </a:r>
            <a:r>
              <a:rPr lang="en-US" altLang="zh-CN" sz="1600" dirty="0" smtClean="0">
                <a:solidFill>
                  <a:srgbClr val="3F5767"/>
                </a:solidFill>
              </a:rPr>
              <a:t>50%</a:t>
            </a:r>
            <a:r>
              <a:rPr lang="zh-CN" altLang="en-US" sz="1600" dirty="0" smtClean="0">
                <a:solidFill>
                  <a:srgbClr val="3F5767"/>
                </a:solidFill>
              </a:rPr>
              <a:t> </a:t>
            </a:r>
            <a:r>
              <a:rPr lang="en-US" altLang="zh-CN" sz="1600" dirty="0" smtClean="0">
                <a:solidFill>
                  <a:srgbClr val="3F5767"/>
                </a:solidFill>
              </a:rPr>
              <a:t>Software</a:t>
            </a:r>
            <a:r>
              <a:rPr lang="zh-CN" altLang="en-US" sz="1600" dirty="0" smtClean="0">
                <a:solidFill>
                  <a:srgbClr val="3F5767"/>
                </a:solidFill>
              </a:rPr>
              <a:t> </a:t>
            </a:r>
            <a:r>
              <a:rPr lang="en-US" altLang="zh-CN" sz="1600" dirty="0" smtClean="0">
                <a:solidFill>
                  <a:srgbClr val="3F5767"/>
                </a:solidFill>
              </a:rPr>
              <a:t>Engineer</a:t>
            </a:r>
            <a:r>
              <a:rPr lang="zh-CN" altLang="en-US" sz="1600" dirty="0" smtClean="0">
                <a:solidFill>
                  <a:srgbClr val="3F5767"/>
                </a:solidFill>
              </a:rPr>
              <a:t> </a:t>
            </a:r>
            <a:endParaRPr lang="en-US" sz="1600" dirty="0">
              <a:solidFill>
                <a:srgbClr val="3F5767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2826752" y="322315"/>
            <a:ext cx="2309326" cy="1445963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rgbClr val="3F5767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smtClean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C++ Basic at Year Up</a:t>
            </a:r>
          </a:p>
        </p:txBody>
      </p:sp>
      <p:sp>
        <p:nvSpPr>
          <p:cNvPr id="35" name="Rectangle 34"/>
          <p:cNvSpPr/>
          <p:nvPr/>
        </p:nvSpPr>
        <p:spPr>
          <a:xfrm>
            <a:off x="5223800" y="322314"/>
            <a:ext cx="2309326" cy="1445963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rgbClr val="3F5767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Power up C++ with the Standard Template </a:t>
            </a:r>
            <a:r>
              <a:rPr lang="en-US" dirty="0" smtClean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Library</a:t>
            </a:r>
          </a:p>
        </p:txBody>
      </p:sp>
      <p:sp>
        <p:nvSpPr>
          <p:cNvPr id="36" name="Rectangle 35"/>
          <p:cNvSpPr/>
          <p:nvPr/>
        </p:nvSpPr>
        <p:spPr>
          <a:xfrm>
            <a:off x="7620848" y="322315"/>
            <a:ext cx="2309326" cy="1445963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rgbClr val="3F5767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smtClean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Introduction to C++</a:t>
            </a:r>
          </a:p>
        </p:txBody>
      </p:sp>
      <p:sp>
        <p:nvSpPr>
          <p:cNvPr id="37" name="Rectangle 36"/>
          <p:cNvSpPr/>
          <p:nvPr/>
        </p:nvSpPr>
        <p:spPr>
          <a:xfrm>
            <a:off x="10017896" y="322314"/>
            <a:ext cx="2309326" cy="1445963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rgbClr val="3F5767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C++ Programming</a:t>
            </a:r>
            <a:endParaRPr lang="en-US" dirty="0" smtClean="0">
              <a:solidFill>
                <a:srgbClr val="3F5767">
                  <a:alpha val="20000"/>
                </a:srgbClr>
              </a:solidFill>
              <a:latin typeface="Segoe UI" charset="0"/>
              <a:ea typeface="Segoe UI" charset="0"/>
              <a:cs typeface="Segoe UI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5223800" y="1849200"/>
            <a:ext cx="2309326" cy="1445963"/>
          </a:xfrm>
          <a:prstGeom prst="rect">
            <a:avLst/>
          </a:prstGeom>
          <a:solidFill>
            <a:schemeClr val="bg1"/>
          </a:solidFill>
          <a:ln>
            <a:solidFill>
              <a:srgbClr val="3F5767"/>
            </a:solidFill>
          </a:ln>
          <a:effectLst>
            <a:outerShdw blurRad="342900" sx="71000" sy="71000" algn="ctr" rotWithShape="0">
              <a:prstClr val="black">
                <a:alpha val="6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rgbClr val="3F5767"/>
                </a:solidFill>
                <a:latin typeface="Segoe UI" charset="0"/>
                <a:ea typeface="Segoe UI" charset="0"/>
                <a:cs typeface="Segoe UI" charset="0"/>
              </a:rPr>
              <a:t>Go </a:t>
            </a:r>
            <a:r>
              <a:rPr lang="en-US" dirty="0" smtClean="0">
                <a:solidFill>
                  <a:srgbClr val="3F5767"/>
                </a:solidFill>
                <a:latin typeface="Segoe UI" charset="0"/>
                <a:ea typeface="Segoe UI" charset="0"/>
                <a:cs typeface="Segoe UI" charset="0"/>
              </a:rPr>
              <a:t>Programming in One Week</a:t>
            </a:r>
          </a:p>
        </p:txBody>
      </p:sp>
      <p:sp>
        <p:nvSpPr>
          <p:cNvPr id="40" name="Rectangle 39"/>
          <p:cNvSpPr/>
          <p:nvPr/>
        </p:nvSpPr>
        <p:spPr>
          <a:xfrm>
            <a:off x="7620848" y="1849201"/>
            <a:ext cx="2309326" cy="1445963"/>
          </a:xfrm>
          <a:prstGeom prst="rect">
            <a:avLst/>
          </a:prstGeom>
          <a:solidFill>
            <a:schemeClr val="bg1"/>
          </a:solidFill>
          <a:ln>
            <a:solidFill>
              <a:srgbClr val="3F5767"/>
            </a:solidFill>
          </a:ln>
          <a:effectLst>
            <a:outerShdw blurRad="342900" sx="71000" sy="71000" algn="ctr" rotWithShape="0">
              <a:prstClr val="black">
                <a:alpha val="6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smtClean="0">
                <a:solidFill>
                  <a:srgbClr val="3F5767"/>
                </a:solidFill>
                <a:latin typeface="Segoe UI" charset="0"/>
                <a:ea typeface="Segoe UI" charset="0"/>
                <a:cs typeface="Segoe UI" charset="0"/>
              </a:rPr>
              <a:t>Introduction to Go Programming Language</a:t>
            </a:r>
          </a:p>
        </p:txBody>
      </p:sp>
      <p:sp>
        <p:nvSpPr>
          <p:cNvPr id="41" name="Rectangle 40"/>
          <p:cNvSpPr/>
          <p:nvPr/>
        </p:nvSpPr>
        <p:spPr>
          <a:xfrm>
            <a:off x="10017896" y="1849200"/>
            <a:ext cx="2309326" cy="1445963"/>
          </a:xfrm>
          <a:prstGeom prst="rect">
            <a:avLst/>
          </a:prstGeom>
          <a:solidFill>
            <a:schemeClr val="bg1"/>
          </a:solidFill>
          <a:ln>
            <a:solidFill>
              <a:srgbClr val="3F5767"/>
            </a:solidFill>
          </a:ln>
          <a:effectLst>
            <a:outerShdw blurRad="342900" sx="71000" sy="71000" algn="ctr" rotWithShape="0">
              <a:prstClr val="black">
                <a:alpha val="6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smtClean="0">
                <a:solidFill>
                  <a:srgbClr val="3F5767"/>
                </a:solidFill>
                <a:latin typeface="Segoe UI" charset="0"/>
                <a:ea typeface="Segoe UI" charset="0"/>
                <a:cs typeface="Segoe UI" charset="0"/>
              </a:rPr>
              <a:t>Learn GoLang</a:t>
            </a:r>
          </a:p>
        </p:txBody>
      </p:sp>
      <p:sp>
        <p:nvSpPr>
          <p:cNvPr id="42" name="Rectangle 41"/>
          <p:cNvSpPr/>
          <p:nvPr/>
        </p:nvSpPr>
        <p:spPr>
          <a:xfrm>
            <a:off x="2826752" y="3373201"/>
            <a:ext cx="2309326" cy="1445963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rgbClr val="3F5767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smtClean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C Programming</a:t>
            </a:r>
          </a:p>
        </p:txBody>
      </p:sp>
      <p:sp>
        <p:nvSpPr>
          <p:cNvPr id="43" name="Rectangle 42"/>
          <p:cNvSpPr/>
          <p:nvPr/>
        </p:nvSpPr>
        <p:spPr>
          <a:xfrm>
            <a:off x="5223800" y="3373200"/>
            <a:ext cx="2309326" cy="1445963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rgbClr val="3F5767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smtClean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Learn C </a:t>
            </a:r>
          </a:p>
        </p:txBody>
      </p:sp>
      <p:sp>
        <p:nvSpPr>
          <p:cNvPr id="44" name="Rectangle 43"/>
          <p:cNvSpPr/>
          <p:nvPr/>
        </p:nvSpPr>
        <p:spPr>
          <a:xfrm>
            <a:off x="7620848" y="3373201"/>
            <a:ext cx="2309326" cy="1445963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rgbClr val="3F5767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Teach Yourself C in 24 Hours</a:t>
            </a:r>
            <a:endParaRPr lang="en-US" dirty="0" smtClean="0">
              <a:solidFill>
                <a:srgbClr val="3F5767">
                  <a:alpha val="20000"/>
                </a:srgbClr>
              </a:solidFill>
              <a:latin typeface="Segoe UI" charset="0"/>
              <a:ea typeface="Segoe UI" charset="0"/>
              <a:cs typeface="Segoe UI" charset="0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10017896" y="3373200"/>
            <a:ext cx="2309326" cy="1445963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rgbClr val="3F5767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C Programming For Beginners</a:t>
            </a:r>
            <a:endParaRPr lang="en-US" dirty="0" smtClean="0">
              <a:solidFill>
                <a:srgbClr val="3F5767">
                  <a:alpha val="20000"/>
                </a:srgbClr>
              </a:solidFill>
              <a:latin typeface="Segoe UI" charset="0"/>
              <a:ea typeface="Segoe UI" charset="0"/>
              <a:cs typeface="Segoe UI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0326" y="2860208"/>
            <a:ext cx="1229733" cy="45582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17" r="32236" b="31486"/>
          <a:stretch/>
        </p:blipFill>
        <p:spPr>
          <a:xfrm>
            <a:off x="7709619" y="2961062"/>
            <a:ext cx="249325" cy="268133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05" t="70899" r="10374" b="-6548"/>
          <a:stretch/>
        </p:blipFill>
        <p:spPr>
          <a:xfrm>
            <a:off x="7958944" y="2961062"/>
            <a:ext cx="1152075" cy="33626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1252" y="3009547"/>
            <a:ext cx="1147521" cy="230317"/>
          </a:xfrm>
          <a:prstGeom prst="rect">
            <a:avLst/>
          </a:prstGeom>
        </p:spPr>
      </p:pic>
      <p:sp>
        <p:nvSpPr>
          <p:cNvPr id="25" name="Rectangle 24"/>
          <p:cNvSpPr/>
          <p:nvPr/>
        </p:nvSpPr>
        <p:spPr>
          <a:xfrm>
            <a:off x="360641" y="1825449"/>
            <a:ext cx="2344954" cy="1490580"/>
          </a:xfrm>
          <a:prstGeom prst="rect">
            <a:avLst/>
          </a:prstGeom>
          <a:solidFill>
            <a:srgbClr val="7CC6E2"/>
          </a:solidFill>
          <a:ln>
            <a:noFill/>
          </a:ln>
          <a:effectLst>
            <a:outerShdw blurRad="304800" dist="50800" dir="5400000" sx="97000" sy="97000" algn="ctr" rotWithShape="0">
              <a:srgbClr val="000000">
                <a:alpha val="4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rgbClr val="3F5767">
                    <a:alpha val="34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A Tour of Go - The Go Programming </a:t>
            </a:r>
            <a:r>
              <a:rPr lang="en-US" dirty="0" smtClean="0">
                <a:solidFill>
                  <a:srgbClr val="3F5767">
                    <a:alpha val="34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Language</a:t>
            </a:r>
          </a:p>
        </p:txBody>
      </p:sp>
    </p:spTree>
    <p:extLst>
      <p:ext uri="{BB962C8B-B14F-4D97-AF65-F5344CB8AC3E}">
        <p14:creationId xmlns:p14="http://schemas.microsoft.com/office/powerpoint/2010/main" val="8465844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" decel="1000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7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" decel="1000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37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" decel="100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37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" decel="100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37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" decel="100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37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" decel="100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0" grpId="0" animBg="1"/>
      <p:bldP spid="41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378456" y="322316"/>
            <a:ext cx="2309326" cy="1445963"/>
          </a:xfrm>
          <a:prstGeom prst="rect">
            <a:avLst/>
          </a:prstGeom>
          <a:solidFill>
            <a:srgbClr val="7C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</a:rPr>
              <a:t>C++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 flipV="1">
            <a:off x="5895011" y="5947259"/>
            <a:ext cx="891551" cy="99775"/>
          </a:xfrm>
          <a:prstGeom prst="rect">
            <a:avLst/>
          </a:prstGeom>
          <a:solidFill>
            <a:srgbClr val="7CC6E2"/>
          </a:solidFill>
          <a:ln>
            <a:noFill/>
          </a:ln>
          <a:effectLst>
            <a:outerShdw blurRad="342900" sx="71000" sy="71000" algn="ctr" rotWithShape="0">
              <a:prstClr val="black">
                <a:alpha val="6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 smtClean="0">
                <a:solidFill>
                  <a:schemeClr val="bg1"/>
                </a:solidFill>
              </a:rPr>
              <a:t>Go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78455" y="3373200"/>
            <a:ext cx="2309326" cy="1443079"/>
          </a:xfrm>
          <a:prstGeom prst="rect">
            <a:avLst/>
          </a:prstGeom>
          <a:solidFill>
            <a:srgbClr val="7C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 smtClean="0">
                <a:solidFill>
                  <a:schemeClr val="bg1"/>
                </a:solidFill>
              </a:rPr>
              <a:t>C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4197926" y="5818665"/>
            <a:ext cx="3796148" cy="595745"/>
          </a:xfrm>
          <a:prstGeom prst="roundRect">
            <a:avLst>
              <a:gd name="adj" fmla="val 50000"/>
            </a:avLst>
          </a:prstGeom>
          <a:solidFill>
            <a:schemeClr val="bg1">
              <a:alpha val="95000"/>
            </a:schemeClr>
          </a:solidFill>
          <a:ln>
            <a:noFill/>
          </a:ln>
          <a:effectLst>
            <a:outerShdw blurRad="292100" sx="88000" sy="88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291774" y="5947260"/>
            <a:ext cx="56084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solidFill>
                  <a:srgbClr val="3F5767"/>
                </a:solidFill>
              </a:rPr>
              <a:t>I</a:t>
            </a:r>
            <a:r>
              <a:rPr lang="zh-CN" altLang="en-US" sz="1600" dirty="0" smtClean="0">
                <a:solidFill>
                  <a:srgbClr val="3F5767"/>
                </a:solidFill>
              </a:rPr>
              <a:t> </a:t>
            </a:r>
            <a:r>
              <a:rPr lang="en-US" altLang="zh-CN" sz="1600" dirty="0" smtClean="0">
                <a:solidFill>
                  <a:srgbClr val="3F5767"/>
                </a:solidFill>
              </a:rPr>
              <a:t>am</a:t>
            </a:r>
            <a:r>
              <a:rPr lang="zh-CN" altLang="en-US" sz="1600" dirty="0" smtClean="0">
                <a:solidFill>
                  <a:srgbClr val="3F5767"/>
                </a:solidFill>
              </a:rPr>
              <a:t> </a:t>
            </a:r>
            <a:r>
              <a:rPr lang="en-US" altLang="zh-CN" sz="1600" dirty="0" smtClean="0">
                <a:solidFill>
                  <a:srgbClr val="3F5767"/>
                </a:solidFill>
              </a:rPr>
              <a:t>now</a:t>
            </a:r>
            <a:r>
              <a:rPr lang="zh-CN" altLang="en-US" sz="1600" dirty="0" smtClean="0">
                <a:solidFill>
                  <a:srgbClr val="3F5767"/>
                </a:solidFill>
              </a:rPr>
              <a:t> </a:t>
            </a:r>
            <a:r>
              <a:rPr lang="en-US" altLang="zh-CN" sz="1600" dirty="0" smtClean="0">
                <a:solidFill>
                  <a:srgbClr val="3F5767"/>
                </a:solidFill>
              </a:rPr>
              <a:t>a</a:t>
            </a:r>
            <a:r>
              <a:rPr lang="zh-CN" altLang="en-US" sz="1600" dirty="0" smtClean="0">
                <a:solidFill>
                  <a:srgbClr val="3F5767"/>
                </a:solidFill>
              </a:rPr>
              <a:t> </a:t>
            </a:r>
            <a:r>
              <a:rPr lang="en-US" altLang="zh-CN" sz="1600" dirty="0" smtClean="0">
                <a:solidFill>
                  <a:srgbClr val="3F5767"/>
                </a:solidFill>
              </a:rPr>
              <a:t>50%</a:t>
            </a:r>
            <a:r>
              <a:rPr lang="zh-CN" altLang="en-US" sz="1600" dirty="0" smtClean="0">
                <a:solidFill>
                  <a:srgbClr val="3F5767"/>
                </a:solidFill>
              </a:rPr>
              <a:t> </a:t>
            </a:r>
            <a:r>
              <a:rPr lang="en-US" altLang="zh-CN" sz="1600" dirty="0" smtClean="0">
                <a:solidFill>
                  <a:srgbClr val="3F5767"/>
                </a:solidFill>
              </a:rPr>
              <a:t>Software</a:t>
            </a:r>
            <a:r>
              <a:rPr lang="zh-CN" altLang="en-US" sz="1600" dirty="0" smtClean="0">
                <a:solidFill>
                  <a:srgbClr val="3F5767"/>
                </a:solidFill>
              </a:rPr>
              <a:t> </a:t>
            </a:r>
            <a:r>
              <a:rPr lang="en-US" altLang="zh-CN" sz="1600" dirty="0" smtClean="0">
                <a:solidFill>
                  <a:srgbClr val="3F5767"/>
                </a:solidFill>
              </a:rPr>
              <a:t>Engineer</a:t>
            </a:r>
            <a:r>
              <a:rPr lang="zh-CN" altLang="en-US" sz="1600" dirty="0" smtClean="0">
                <a:solidFill>
                  <a:srgbClr val="3F5767"/>
                </a:solidFill>
              </a:rPr>
              <a:t> </a:t>
            </a:r>
            <a:endParaRPr lang="en-US" sz="1600" dirty="0">
              <a:solidFill>
                <a:srgbClr val="3F5767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2826752" y="322315"/>
            <a:ext cx="2309326" cy="1445963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rgbClr val="3F5767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smtClean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C++ Basic at Year Up</a:t>
            </a:r>
          </a:p>
        </p:txBody>
      </p:sp>
      <p:sp>
        <p:nvSpPr>
          <p:cNvPr id="35" name="Rectangle 34"/>
          <p:cNvSpPr/>
          <p:nvPr/>
        </p:nvSpPr>
        <p:spPr>
          <a:xfrm>
            <a:off x="5223800" y="322314"/>
            <a:ext cx="2309326" cy="1445963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rgbClr val="3F5767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Power up C++ with the Standard Template </a:t>
            </a:r>
            <a:r>
              <a:rPr lang="en-US" dirty="0" smtClean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Library</a:t>
            </a:r>
          </a:p>
        </p:txBody>
      </p:sp>
      <p:sp>
        <p:nvSpPr>
          <p:cNvPr id="36" name="Rectangle 35"/>
          <p:cNvSpPr/>
          <p:nvPr/>
        </p:nvSpPr>
        <p:spPr>
          <a:xfrm>
            <a:off x="7620848" y="322315"/>
            <a:ext cx="2309326" cy="1445963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rgbClr val="3F5767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smtClean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Introduction to C++</a:t>
            </a:r>
          </a:p>
        </p:txBody>
      </p:sp>
      <p:sp>
        <p:nvSpPr>
          <p:cNvPr id="37" name="Rectangle 36"/>
          <p:cNvSpPr/>
          <p:nvPr/>
        </p:nvSpPr>
        <p:spPr>
          <a:xfrm>
            <a:off x="10017896" y="322314"/>
            <a:ext cx="2309326" cy="1445963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rgbClr val="3F5767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C++ Programming</a:t>
            </a:r>
            <a:endParaRPr lang="en-US" dirty="0" smtClean="0">
              <a:solidFill>
                <a:srgbClr val="3F5767">
                  <a:alpha val="20000"/>
                </a:srgbClr>
              </a:solidFill>
              <a:latin typeface="Segoe UI" charset="0"/>
              <a:ea typeface="Segoe UI" charset="0"/>
              <a:cs typeface="Segoe UI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5223800" y="1849200"/>
            <a:ext cx="2309326" cy="1445963"/>
          </a:xfrm>
          <a:prstGeom prst="rect">
            <a:avLst/>
          </a:prstGeom>
          <a:solidFill>
            <a:schemeClr val="bg1"/>
          </a:solidFill>
          <a:ln>
            <a:solidFill>
              <a:srgbClr val="3F5767"/>
            </a:solidFill>
          </a:ln>
          <a:effectLst>
            <a:outerShdw blurRad="342900" sx="71000" sy="71000" algn="ctr" rotWithShape="0">
              <a:prstClr val="black">
                <a:alpha val="6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rgbClr val="3F5767"/>
                </a:solidFill>
                <a:latin typeface="Segoe UI" charset="0"/>
                <a:ea typeface="Segoe UI" charset="0"/>
                <a:cs typeface="Segoe UI" charset="0"/>
              </a:rPr>
              <a:t>Go </a:t>
            </a:r>
            <a:r>
              <a:rPr lang="en-US" dirty="0" smtClean="0">
                <a:solidFill>
                  <a:srgbClr val="3F5767"/>
                </a:solidFill>
                <a:latin typeface="Segoe UI" charset="0"/>
                <a:ea typeface="Segoe UI" charset="0"/>
                <a:cs typeface="Segoe UI" charset="0"/>
              </a:rPr>
              <a:t>Programming in One Week</a:t>
            </a:r>
          </a:p>
        </p:txBody>
      </p:sp>
      <p:sp>
        <p:nvSpPr>
          <p:cNvPr id="40" name="Rectangle 39"/>
          <p:cNvSpPr/>
          <p:nvPr/>
        </p:nvSpPr>
        <p:spPr>
          <a:xfrm>
            <a:off x="7620848" y="1849201"/>
            <a:ext cx="2309326" cy="1445963"/>
          </a:xfrm>
          <a:prstGeom prst="rect">
            <a:avLst/>
          </a:prstGeom>
          <a:solidFill>
            <a:schemeClr val="bg1"/>
          </a:solidFill>
          <a:ln>
            <a:solidFill>
              <a:srgbClr val="3F5767"/>
            </a:solidFill>
          </a:ln>
          <a:effectLst>
            <a:outerShdw blurRad="342900" sx="71000" sy="71000" algn="ctr" rotWithShape="0">
              <a:prstClr val="black">
                <a:alpha val="6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smtClean="0">
                <a:solidFill>
                  <a:srgbClr val="3F5767"/>
                </a:solidFill>
                <a:latin typeface="Segoe UI" charset="0"/>
                <a:ea typeface="Segoe UI" charset="0"/>
                <a:cs typeface="Segoe UI" charset="0"/>
              </a:rPr>
              <a:t>Introduction to Go Programming Language</a:t>
            </a:r>
          </a:p>
        </p:txBody>
      </p:sp>
      <p:sp>
        <p:nvSpPr>
          <p:cNvPr id="41" name="Rectangle 40"/>
          <p:cNvSpPr/>
          <p:nvPr/>
        </p:nvSpPr>
        <p:spPr>
          <a:xfrm>
            <a:off x="10017896" y="1849200"/>
            <a:ext cx="2309326" cy="1445963"/>
          </a:xfrm>
          <a:prstGeom prst="rect">
            <a:avLst/>
          </a:prstGeom>
          <a:solidFill>
            <a:schemeClr val="bg1"/>
          </a:solidFill>
          <a:ln>
            <a:solidFill>
              <a:srgbClr val="3F5767"/>
            </a:solidFill>
          </a:ln>
          <a:effectLst>
            <a:outerShdw blurRad="342900" sx="71000" sy="71000" algn="ctr" rotWithShape="0">
              <a:prstClr val="black">
                <a:alpha val="6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smtClean="0">
                <a:solidFill>
                  <a:srgbClr val="3F5767"/>
                </a:solidFill>
                <a:latin typeface="Segoe UI" charset="0"/>
                <a:ea typeface="Segoe UI" charset="0"/>
                <a:cs typeface="Segoe UI" charset="0"/>
              </a:rPr>
              <a:t>Learn GoLang</a:t>
            </a:r>
          </a:p>
        </p:txBody>
      </p:sp>
      <p:sp>
        <p:nvSpPr>
          <p:cNvPr id="42" name="Rectangle 41"/>
          <p:cNvSpPr/>
          <p:nvPr/>
        </p:nvSpPr>
        <p:spPr>
          <a:xfrm>
            <a:off x="2826752" y="3373201"/>
            <a:ext cx="2309326" cy="1445963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rgbClr val="3F5767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smtClean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C Programming</a:t>
            </a:r>
          </a:p>
        </p:txBody>
      </p:sp>
      <p:sp>
        <p:nvSpPr>
          <p:cNvPr id="43" name="Rectangle 42"/>
          <p:cNvSpPr/>
          <p:nvPr/>
        </p:nvSpPr>
        <p:spPr>
          <a:xfrm>
            <a:off x="5223800" y="3373200"/>
            <a:ext cx="2309326" cy="1445963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rgbClr val="3F5767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smtClean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Learn C </a:t>
            </a:r>
          </a:p>
        </p:txBody>
      </p:sp>
      <p:sp>
        <p:nvSpPr>
          <p:cNvPr id="44" name="Rectangle 43"/>
          <p:cNvSpPr/>
          <p:nvPr/>
        </p:nvSpPr>
        <p:spPr>
          <a:xfrm>
            <a:off x="7620848" y="3373201"/>
            <a:ext cx="2309326" cy="1445963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rgbClr val="3F5767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Teach Yourself C in 24 Hours</a:t>
            </a:r>
            <a:endParaRPr lang="en-US" dirty="0" smtClean="0">
              <a:solidFill>
                <a:srgbClr val="3F5767">
                  <a:alpha val="20000"/>
                </a:srgbClr>
              </a:solidFill>
              <a:latin typeface="Segoe UI" charset="0"/>
              <a:ea typeface="Segoe UI" charset="0"/>
              <a:cs typeface="Segoe UI" charset="0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10017896" y="3373200"/>
            <a:ext cx="2309326" cy="1445963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rgbClr val="3F5767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C Programming For Beginners</a:t>
            </a:r>
            <a:endParaRPr lang="en-US" dirty="0" smtClean="0">
              <a:solidFill>
                <a:srgbClr val="3F5767">
                  <a:alpha val="20000"/>
                </a:srgbClr>
              </a:solidFill>
              <a:latin typeface="Segoe UI" charset="0"/>
              <a:ea typeface="Segoe UI" charset="0"/>
              <a:cs typeface="Segoe UI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0326" y="2860208"/>
            <a:ext cx="1229733" cy="45582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17" r="32236" b="31486"/>
          <a:stretch/>
        </p:blipFill>
        <p:spPr>
          <a:xfrm>
            <a:off x="7709619" y="2961062"/>
            <a:ext cx="249325" cy="268133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05" t="70899" r="10374" b="-6548"/>
          <a:stretch/>
        </p:blipFill>
        <p:spPr>
          <a:xfrm>
            <a:off x="7958944" y="2961062"/>
            <a:ext cx="1152075" cy="33626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1252" y="3009547"/>
            <a:ext cx="1147521" cy="230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5008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" decel="1000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7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" decel="1000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37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" decel="100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37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" decel="100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37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" decel="100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37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" decel="100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0" grpId="0" animBg="1"/>
      <p:bldP spid="41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378456" y="322316"/>
            <a:ext cx="2309326" cy="1445963"/>
          </a:xfrm>
          <a:prstGeom prst="rect">
            <a:avLst/>
          </a:prstGeom>
          <a:solidFill>
            <a:srgbClr val="7C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</a:rPr>
              <a:t>C++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 flipV="1">
            <a:off x="5895011" y="5947259"/>
            <a:ext cx="891551" cy="99775"/>
          </a:xfrm>
          <a:prstGeom prst="rect">
            <a:avLst/>
          </a:prstGeom>
          <a:solidFill>
            <a:srgbClr val="7CC6E2"/>
          </a:solidFill>
          <a:ln>
            <a:noFill/>
          </a:ln>
          <a:effectLst>
            <a:outerShdw blurRad="342900" sx="71000" sy="71000" algn="ctr" rotWithShape="0">
              <a:prstClr val="black">
                <a:alpha val="6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 smtClean="0">
                <a:solidFill>
                  <a:schemeClr val="bg1"/>
                </a:solidFill>
              </a:rPr>
              <a:t>Go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78455" y="1839722"/>
            <a:ext cx="2309326" cy="1443079"/>
          </a:xfrm>
          <a:prstGeom prst="rect">
            <a:avLst/>
          </a:prstGeom>
          <a:solidFill>
            <a:srgbClr val="7C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 smtClean="0">
                <a:solidFill>
                  <a:schemeClr val="bg1"/>
                </a:solidFill>
              </a:rPr>
              <a:t>C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4197926" y="5818665"/>
            <a:ext cx="3796148" cy="595745"/>
          </a:xfrm>
          <a:prstGeom prst="roundRect">
            <a:avLst>
              <a:gd name="adj" fmla="val 50000"/>
            </a:avLst>
          </a:prstGeom>
          <a:solidFill>
            <a:schemeClr val="bg1">
              <a:alpha val="95000"/>
            </a:schemeClr>
          </a:solidFill>
          <a:ln>
            <a:noFill/>
          </a:ln>
          <a:effectLst>
            <a:outerShdw blurRad="292100" sx="88000" sy="88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291774" y="5947260"/>
            <a:ext cx="56084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solidFill>
                  <a:srgbClr val="3F5767"/>
                </a:solidFill>
              </a:rPr>
              <a:t>I</a:t>
            </a:r>
            <a:r>
              <a:rPr lang="zh-CN" altLang="en-US" sz="1600" dirty="0" smtClean="0">
                <a:solidFill>
                  <a:srgbClr val="3F5767"/>
                </a:solidFill>
              </a:rPr>
              <a:t> </a:t>
            </a:r>
            <a:r>
              <a:rPr lang="en-US" altLang="zh-CN" sz="1600" dirty="0" smtClean="0">
                <a:solidFill>
                  <a:srgbClr val="3F5767"/>
                </a:solidFill>
              </a:rPr>
              <a:t>am</a:t>
            </a:r>
            <a:r>
              <a:rPr lang="zh-CN" altLang="en-US" sz="1600" dirty="0" smtClean="0">
                <a:solidFill>
                  <a:srgbClr val="3F5767"/>
                </a:solidFill>
              </a:rPr>
              <a:t> </a:t>
            </a:r>
            <a:r>
              <a:rPr lang="en-US" altLang="zh-CN" sz="1600" dirty="0" smtClean="0">
                <a:solidFill>
                  <a:srgbClr val="3F5767"/>
                </a:solidFill>
              </a:rPr>
              <a:t>now</a:t>
            </a:r>
            <a:r>
              <a:rPr lang="zh-CN" altLang="en-US" sz="1600" dirty="0" smtClean="0">
                <a:solidFill>
                  <a:srgbClr val="3F5767"/>
                </a:solidFill>
              </a:rPr>
              <a:t> </a:t>
            </a:r>
            <a:r>
              <a:rPr lang="en-US" altLang="zh-CN" sz="1600" dirty="0" smtClean="0">
                <a:solidFill>
                  <a:srgbClr val="3F5767"/>
                </a:solidFill>
              </a:rPr>
              <a:t>a</a:t>
            </a:r>
            <a:r>
              <a:rPr lang="zh-CN" altLang="en-US" sz="1600" dirty="0" smtClean="0">
                <a:solidFill>
                  <a:srgbClr val="3F5767"/>
                </a:solidFill>
              </a:rPr>
              <a:t> </a:t>
            </a:r>
            <a:r>
              <a:rPr lang="en-US" altLang="zh-CN" sz="1600" dirty="0" smtClean="0">
                <a:solidFill>
                  <a:srgbClr val="3F5767"/>
                </a:solidFill>
              </a:rPr>
              <a:t>67%</a:t>
            </a:r>
            <a:r>
              <a:rPr lang="zh-CN" altLang="en-US" sz="1600" dirty="0" smtClean="0">
                <a:solidFill>
                  <a:srgbClr val="3F5767"/>
                </a:solidFill>
              </a:rPr>
              <a:t> </a:t>
            </a:r>
            <a:r>
              <a:rPr lang="en-US" altLang="zh-CN" sz="1600" dirty="0" smtClean="0">
                <a:solidFill>
                  <a:srgbClr val="3F5767"/>
                </a:solidFill>
              </a:rPr>
              <a:t>Software</a:t>
            </a:r>
            <a:r>
              <a:rPr lang="zh-CN" altLang="en-US" sz="1600" dirty="0" smtClean="0">
                <a:solidFill>
                  <a:srgbClr val="3F5767"/>
                </a:solidFill>
              </a:rPr>
              <a:t> </a:t>
            </a:r>
            <a:r>
              <a:rPr lang="en-US" altLang="zh-CN" sz="1600" dirty="0" smtClean="0">
                <a:solidFill>
                  <a:srgbClr val="3F5767"/>
                </a:solidFill>
              </a:rPr>
              <a:t>Engineer</a:t>
            </a:r>
            <a:r>
              <a:rPr lang="zh-CN" altLang="en-US" sz="1600" dirty="0" smtClean="0">
                <a:solidFill>
                  <a:srgbClr val="3F5767"/>
                </a:solidFill>
              </a:rPr>
              <a:t> </a:t>
            </a:r>
            <a:endParaRPr lang="en-US" sz="1600" dirty="0">
              <a:solidFill>
                <a:srgbClr val="3F5767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2826752" y="322315"/>
            <a:ext cx="2309326" cy="1445963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rgbClr val="3F5767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smtClean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C++ Basic at Year Up</a:t>
            </a:r>
          </a:p>
        </p:txBody>
      </p:sp>
      <p:sp>
        <p:nvSpPr>
          <p:cNvPr id="35" name="Rectangle 34"/>
          <p:cNvSpPr/>
          <p:nvPr/>
        </p:nvSpPr>
        <p:spPr>
          <a:xfrm>
            <a:off x="5223800" y="322314"/>
            <a:ext cx="2309326" cy="1445963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rgbClr val="3F5767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Power up C++ with the Standard Template </a:t>
            </a:r>
            <a:r>
              <a:rPr lang="en-US" dirty="0" smtClean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Library</a:t>
            </a:r>
          </a:p>
        </p:txBody>
      </p:sp>
      <p:sp>
        <p:nvSpPr>
          <p:cNvPr id="36" name="Rectangle 35"/>
          <p:cNvSpPr/>
          <p:nvPr/>
        </p:nvSpPr>
        <p:spPr>
          <a:xfrm>
            <a:off x="7620848" y="322315"/>
            <a:ext cx="2309326" cy="1445963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rgbClr val="3F5767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smtClean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Introduction to C++</a:t>
            </a:r>
          </a:p>
        </p:txBody>
      </p:sp>
      <p:sp>
        <p:nvSpPr>
          <p:cNvPr id="37" name="Rectangle 36"/>
          <p:cNvSpPr/>
          <p:nvPr/>
        </p:nvSpPr>
        <p:spPr>
          <a:xfrm>
            <a:off x="10017896" y="322314"/>
            <a:ext cx="2309326" cy="1445963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rgbClr val="3F5767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C++ Programming</a:t>
            </a:r>
            <a:endParaRPr lang="en-US" dirty="0" smtClean="0">
              <a:solidFill>
                <a:srgbClr val="3F5767">
                  <a:alpha val="20000"/>
                </a:srgbClr>
              </a:solidFill>
              <a:latin typeface="Segoe UI" charset="0"/>
              <a:ea typeface="Segoe UI" charset="0"/>
              <a:cs typeface="Segoe UI" charset="0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2826752" y="1839723"/>
            <a:ext cx="2309326" cy="1445963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rgbClr val="3F5767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smtClean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C Programming</a:t>
            </a:r>
          </a:p>
        </p:txBody>
      </p:sp>
      <p:sp>
        <p:nvSpPr>
          <p:cNvPr id="43" name="Rectangle 42"/>
          <p:cNvSpPr/>
          <p:nvPr/>
        </p:nvSpPr>
        <p:spPr>
          <a:xfrm>
            <a:off x="5223800" y="1839722"/>
            <a:ext cx="2309326" cy="1445963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rgbClr val="3F5767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smtClean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Learn C </a:t>
            </a:r>
          </a:p>
        </p:txBody>
      </p:sp>
      <p:sp>
        <p:nvSpPr>
          <p:cNvPr id="44" name="Rectangle 43"/>
          <p:cNvSpPr/>
          <p:nvPr/>
        </p:nvSpPr>
        <p:spPr>
          <a:xfrm>
            <a:off x="7620848" y="1839723"/>
            <a:ext cx="2309326" cy="1445963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rgbClr val="3F5767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Teach Yourself C in 24 Hours</a:t>
            </a:r>
            <a:endParaRPr lang="en-US" dirty="0" smtClean="0">
              <a:solidFill>
                <a:srgbClr val="3F5767">
                  <a:alpha val="20000"/>
                </a:srgbClr>
              </a:solidFill>
              <a:latin typeface="Segoe UI" charset="0"/>
              <a:ea typeface="Segoe UI" charset="0"/>
              <a:cs typeface="Segoe UI" charset="0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10017896" y="1839722"/>
            <a:ext cx="2309326" cy="1445963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rgbClr val="3F5767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C Programming For Beginners</a:t>
            </a:r>
            <a:endParaRPr lang="en-US" dirty="0" smtClean="0">
              <a:solidFill>
                <a:srgbClr val="3F5767">
                  <a:alpha val="20000"/>
                </a:srgbClr>
              </a:solidFill>
              <a:latin typeface="Segoe UI" charset="0"/>
              <a:ea typeface="Segoe UI" charset="0"/>
              <a:cs typeface="Segoe U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24142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3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2" presetClass="emph" presetSubtype="0" repeatCount="3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378456" y="322316"/>
            <a:ext cx="2309326" cy="1445963"/>
          </a:xfrm>
          <a:prstGeom prst="rect">
            <a:avLst/>
          </a:prstGeom>
          <a:solidFill>
            <a:srgbClr val="7C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</a:rPr>
              <a:t>C++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78455" y="1839722"/>
            <a:ext cx="2309326" cy="1443079"/>
          </a:xfrm>
          <a:prstGeom prst="rect">
            <a:avLst/>
          </a:prstGeom>
          <a:solidFill>
            <a:srgbClr val="7C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 smtClean="0">
                <a:solidFill>
                  <a:schemeClr val="bg1"/>
                </a:solidFill>
              </a:rPr>
              <a:t>C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4197926" y="5818665"/>
            <a:ext cx="3796148" cy="595745"/>
          </a:xfrm>
          <a:prstGeom prst="roundRect">
            <a:avLst>
              <a:gd name="adj" fmla="val 50000"/>
            </a:avLst>
          </a:prstGeom>
          <a:solidFill>
            <a:schemeClr val="bg1">
              <a:alpha val="95000"/>
            </a:schemeClr>
          </a:solidFill>
          <a:ln>
            <a:noFill/>
          </a:ln>
          <a:effectLst>
            <a:outerShdw blurRad="292100" sx="88000" sy="88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291774" y="5947260"/>
            <a:ext cx="56084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solidFill>
                  <a:srgbClr val="3F5767"/>
                </a:solidFill>
              </a:rPr>
              <a:t>I</a:t>
            </a:r>
            <a:r>
              <a:rPr lang="zh-CN" altLang="en-US" sz="1600" dirty="0" smtClean="0">
                <a:solidFill>
                  <a:srgbClr val="3F5767"/>
                </a:solidFill>
              </a:rPr>
              <a:t> </a:t>
            </a:r>
            <a:r>
              <a:rPr lang="en-US" altLang="zh-CN" sz="1600" dirty="0" smtClean="0">
                <a:solidFill>
                  <a:srgbClr val="3F5767"/>
                </a:solidFill>
              </a:rPr>
              <a:t>am</a:t>
            </a:r>
            <a:r>
              <a:rPr lang="zh-CN" altLang="en-US" sz="1600" dirty="0" smtClean="0">
                <a:solidFill>
                  <a:srgbClr val="3F5767"/>
                </a:solidFill>
              </a:rPr>
              <a:t> </a:t>
            </a:r>
            <a:r>
              <a:rPr lang="en-US" altLang="zh-CN" sz="1600" dirty="0" smtClean="0">
                <a:solidFill>
                  <a:srgbClr val="3F5767"/>
                </a:solidFill>
              </a:rPr>
              <a:t>now</a:t>
            </a:r>
            <a:r>
              <a:rPr lang="zh-CN" altLang="en-US" sz="1600" dirty="0" smtClean="0">
                <a:solidFill>
                  <a:srgbClr val="3F5767"/>
                </a:solidFill>
              </a:rPr>
              <a:t> </a:t>
            </a:r>
            <a:r>
              <a:rPr lang="en-US" altLang="zh-CN" sz="1600" dirty="0" smtClean="0">
                <a:solidFill>
                  <a:srgbClr val="3F5767"/>
                </a:solidFill>
              </a:rPr>
              <a:t>a</a:t>
            </a:r>
            <a:r>
              <a:rPr lang="zh-CN" altLang="en-US" sz="1600" dirty="0" smtClean="0">
                <a:solidFill>
                  <a:srgbClr val="3F5767"/>
                </a:solidFill>
              </a:rPr>
              <a:t> </a:t>
            </a:r>
            <a:r>
              <a:rPr lang="en-US" altLang="zh-CN" sz="1600" dirty="0" smtClean="0">
                <a:solidFill>
                  <a:srgbClr val="3F5767"/>
                </a:solidFill>
              </a:rPr>
              <a:t>67%</a:t>
            </a:r>
            <a:r>
              <a:rPr lang="zh-CN" altLang="en-US" sz="1600" dirty="0" smtClean="0">
                <a:solidFill>
                  <a:srgbClr val="3F5767"/>
                </a:solidFill>
              </a:rPr>
              <a:t> </a:t>
            </a:r>
            <a:r>
              <a:rPr lang="en-US" altLang="zh-CN" sz="1600" dirty="0" smtClean="0">
                <a:solidFill>
                  <a:srgbClr val="3F5767"/>
                </a:solidFill>
              </a:rPr>
              <a:t>Software</a:t>
            </a:r>
            <a:r>
              <a:rPr lang="zh-CN" altLang="en-US" sz="1600" dirty="0" smtClean="0">
                <a:solidFill>
                  <a:srgbClr val="3F5767"/>
                </a:solidFill>
              </a:rPr>
              <a:t> </a:t>
            </a:r>
            <a:r>
              <a:rPr lang="en-US" altLang="zh-CN" sz="1600" dirty="0" smtClean="0">
                <a:solidFill>
                  <a:srgbClr val="3F5767"/>
                </a:solidFill>
              </a:rPr>
              <a:t>Engineer</a:t>
            </a:r>
            <a:r>
              <a:rPr lang="zh-CN" altLang="en-US" sz="1600" dirty="0" smtClean="0">
                <a:solidFill>
                  <a:srgbClr val="3F5767"/>
                </a:solidFill>
              </a:rPr>
              <a:t> </a:t>
            </a:r>
            <a:endParaRPr lang="en-US" sz="1600" dirty="0">
              <a:solidFill>
                <a:srgbClr val="3F5767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2826752" y="322315"/>
            <a:ext cx="2309326" cy="1445963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rgbClr val="3F5767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smtClean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C++ Basic at Year Up</a:t>
            </a:r>
          </a:p>
        </p:txBody>
      </p:sp>
      <p:sp>
        <p:nvSpPr>
          <p:cNvPr id="35" name="Rectangle 34"/>
          <p:cNvSpPr/>
          <p:nvPr/>
        </p:nvSpPr>
        <p:spPr>
          <a:xfrm>
            <a:off x="5223800" y="322314"/>
            <a:ext cx="2309326" cy="1445963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rgbClr val="3F5767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Power up C++ with the Standard Template </a:t>
            </a:r>
            <a:r>
              <a:rPr lang="en-US" dirty="0" smtClean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Library</a:t>
            </a:r>
          </a:p>
        </p:txBody>
      </p:sp>
      <p:sp>
        <p:nvSpPr>
          <p:cNvPr id="36" name="Rectangle 35"/>
          <p:cNvSpPr/>
          <p:nvPr/>
        </p:nvSpPr>
        <p:spPr>
          <a:xfrm>
            <a:off x="7620848" y="322315"/>
            <a:ext cx="2309326" cy="1445963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rgbClr val="3F5767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smtClean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Introduction to C++</a:t>
            </a:r>
          </a:p>
        </p:txBody>
      </p:sp>
      <p:sp>
        <p:nvSpPr>
          <p:cNvPr id="37" name="Rectangle 36"/>
          <p:cNvSpPr/>
          <p:nvPr/>
        </p:nvSpPr>
        <p:spPr>
          <a:xfrm>
            <a:off x="10017896" y="322314"/>
            <a:ext cx="2309326" cy="1445963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rgbClr val="3F5767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C++ Programming</a:t>
            </a:r>
            <a:endParaRPr lang="en-US" dirty="0" smtClean="0">
              <a:solidFill>
                <a:srgbClr val="3F5767">
                  <a:alpha val="20000"/>
                </a:srgbClr>
              </a:solidFill>
              <a:latin typeface="Segoe UI" charset="0"/>
              <a:ea typeface="Segoe UI" charset="0"/>
              <a:cs typeface="Segoe UI" charset="0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2826752" y="1839723"/>
            <a:ext cx="2309326" cy="1445963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rgbClr val="3F5767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smtClean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C Programming</a:t>
            </a:r>
          </a:p>
        </p:txBody>
      </p:sp>
      <p:sp>
        <p:nvSpPr>
          <p:cNvPr id="43" name="Rectangle 42"/>
          <p:cNvSpPr/>
          <p:nvPr/>
        </p:nvSpPr>
        <p:spPr>
          <a:xfrm>
            <a:off x="5223800" y="1839722"/>
            <a:ext cx="2309326" cy="1445963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rgbClr val="3F5767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smtClean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Learn C </a:t>
            </a:r>
          </a:p>
        </p:txBody>
      </p:sp>
      <p:sp>
        <p:nvSpPr>
          <p:cNvPr id="44" name="Rectangle 43"/>
          <p:cNvSpPr/>
          <p:nvPr/>
        </p:nvSpPr>
        <p:spPr>
          <a:xfrm>
            <a:off x="7620848" y="1839723"/>
            <a:ext cx="2309326" cy="1445963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rgbClr val="3F5767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Teach Yourself C in 24 Hours</a:t>
            </a:r>
            <a:endParaRPr lang="en-US" dirty="0" smtClean="0">
              <a:solidFill>
                <a:srgbClr val="3F5767">
                  <a:alpha val="20000"/>
                </a:srgbClr>
              </a:solidFill>
              <a:latin typeface="Segoe UI" charset="0"/>
              <a:ea typeface="Segoe UI" charset="0"/>
              <a:cs typeface="Segoe UI" charset="0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10017896" y="1839722"/>
            <a:ext cx="2309326" cy="1445963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rgbClr val="3F5767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C Programming For Beginners</a:t>
            </a:r>
            <a:endParaRPr lang="en-US" dirty="0" smtClean="0">
              <a:solidFill>
                <a:srgbClr val="3F5767">
                  <a:alpha val="20000"/>
                </a:srgbClr>
              </a:solidFill>
              <a:latin typeface="Segoe UI" charset="0"/>
              <a:ea typeface="Segoe UI" charset="0"/>
              <a:cs typeface="Segoe U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31933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3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2" presetClass="emph" presetSubtype="0" repeatCount="3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ounded Rectangle 1"/>
          <p:cNvSpPr/>
          <p:nvPr/>
        </p:nvSpPr>
        <p:spPr>
          <a:xfrm>
            <a:off x="4197926" y="5818665"/>
            <a:ext cx="3796148" cy="595745"/>
          </a:xfrm>
          <a:prstGeom prst="roundRect">
            <a:avLst>
              <a:gd name="adj" fmla="val 50000"/>
            </a:avLst>
          </a:prstGeom>
          <a:solidFill>
            <a:schemeClr val="bg1">
              <a:alpha val="95000"/>
            </a:schemeClr>
          </a:solidFill>
          <a:ln>
            <a:noFill/>
          </a:ln>
          <a:effectLst>
            <a:outerShdw blurRad="292100" sx="88000" sy="88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291774" y="5947260"/>
            <a:ext cx="56084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solidFill>
                  <a:srgbClr val="3F5767"/>
                </a:solidFill>
              </a:rPr>
              <a:t>I</a:t>
            </a:r>
            <a:r>
              <a:rPr lang="zh-CN" altLang="en-US" sz="1600" dirty="0" smtClean="0">
                <a:solidFill>
                  <a:srgbClr val="3F5767"/>
                </a:solidFill>
              </a:rPr>
              <a:t> </a:t>
            </a:r>
            <a:r>
              <a:rPr lang="en-US" altLang="zh-CN" sz="1600" dirty="0" smtClean="0">
                <a:solidFill>
                  <a:srgbClr val="3F5767"/>
                </a:solidFill>
              </a:rPr>
              <a:t>am</a:t>
            </a:r>
            <a:r>
              <a:rPr lang="zh-CN" altLang="en-US" sz="1600" dirty="0" smtClean="0">
                <a:solidFill>
                  <a:srgbClr val="3F5767"/>
                </a:solidFill>
              </a:rPr>
              <a:t> </a:t>
            </a:r>
            <a:r>
              <a:rPr lang="en-US" altLang="zh-CN" sz="1600" dirty="0" smtClean="0">
                <a:solidFill>
                  <a:srgbClr val="3F5767"/>
                </a:solidFill>
              </a:rPr>
              <a:t>now</a:t>
            </a:r>
            <a:r>
              <a:rPr lang="zh-CN" altLang="en-US" sz="1600" dirty="0" smtClean="0">
                <a:solidFill>
                  <a:srgbClr val="3F5767"/>
                </a:solidFill>
              </a:rPr>
              <a:t> </a:t>
            </a:r>
            <a:r>
              <a:rPr lang="en-US" altLang="zh-CN" sz="1600" dirty="0" smtClean="0">
                <a:solidFill>
                  <a:srgbClr val="3F5767"/>
                </a:solidFill>
              </a:rPr>
              <a:t>a</a:t>
            </a:r>
            <a:r>
              <a:rPr lang="zh-CN" altLang="en-US" sz="1600" dirty="0" smtClean="0">
                <a:solidFill>
                  <a:srgbClr val="3F5767"/>
                </a:solidFill>
              </a:rPr>
              <a:t> </a:t>
            </a:r>
            <a:r>
              <a:rPr lang="en-US" altLang="zh-CN" sz="1600" dirty="0" smtClean="0">
                <a:solidFill>
                  <a:srgbClr val="3F5767"/>
                </a:solidFill>
              </a:rPr>
              <a:t>50%</a:t>
            </a:r>
            <a:r>
              <a:rPr lang="zh-CN" altLang="en-US" sz="1600" dirty="0" smtClean="0">
                <a:solidFill>
                  <a:srgbClr val="3F5767"/>
                </a:solidFill>
              </a:rPr>
              <a:t> </a:t>
            </a:r>
            <a:r>
              <a:rPr lang="en-US" altLang="zh-CN" sz="1600" dirty="0" smtClean="0">
                <a:solidFill>
                  <a:srgbClr val="3F5767"/>
                </a:solidFill>
              </a:rPr>
              <a:t>Software</a:t>
            </a:r>
            <a:r>
              <a:rPr lang="zh-CN" altLang="en-US" sz="1600" dirty="0" smtClean="0">
                <a:solidFill>
                  <a:srgbClr val="3F5767"/>
                </a:solidFill>
              </a:rPr>
              <a:t> </a:t>
            </a:r>
            <a:r>
              <a:rPr lang="en-US" altLang="zh-CN" sz="1600" dirty="0" smtClean="0">
                <a:solidFill>
                  <a:srgbClr val="3F5767"/>
                </a:solidFill>
              </a:rPr>
              <a:t>Engineer</a:t>
            </a:r>
            <a:r>
              <a:rPr lang="zh-CN" altLang="en-US" sz="1600" dirty="0" smtClean="0">
                <a:solidFill>
                  <a:srgbClr val="3F5767"/>
                </a:solidFill>
              </a:rPr>
              <a:t> </a:t>
            </a:r>
            <a:endParaRPr lang="en-US" sz="1600" dirty="0">
              <a:solidFill>
                <a:srgbClr val="3F5767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5213692" y="1305988"/>
            <a:ext cx="2309326" cy="1445963"/>
          </a:xfrm>
          <a:prstGeom prst="rect">
            <a:avLst/>
          </a:prstGeom>
          <a:solidFill>
            <a:schemeClr val="bg1"/>
          </a:solidFill>
          <a:ln>
            <a:solidFill>
              <a:srgbClr val="3F576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rgbClr val="3F5767"/>
                </a:solidFill>
                <a:latin typeface="Segoe UI" charset="0"/>
                <a:ea typeface="Segoe UI" charset="0"/>
                <a:cs typeface="Segoe UI" charset="0"/>
              </a:rPr>
              <a:t>Communicating </a:t>
            </a:r>
            <a:r>
              <a:rPr lang="en-US" dirty="0" smtClean="0">
                <a:solidFill>
                  <a:srgbClr val="3F5767"/>
                </a:solidFill>
                <a:latin typeface="Segoe UI" charset="0"/>
                <a:ea typeface="Segoe UI" charset="0"/>
                <a:cs typeface="Segoe UI" charset="0"/>
              </a:rPr>
              <a:t>Strategically</a:t>
            </a:r>
          </a:p>
        </p:txBody>
      </p:sp>
      <p:sp>
        <p:nvSpPr>
          <p:cNvPr id="27" name="Rectangle 26"/>
          <p:cNvSpPr/>
          <p:nvPr/>
        </p:nvSpPr>
        <p:spPr>
          <a:xfrm>
            <a:off x="2612996" y="1305988"/>
            <a:ext cx="2309326" cy="1445963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rgbClr val="3F5767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Communicating </a:t>
            </a:r>
            <a:r>
              <a:rPr lang="en-US" dirty="0" smtClean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Strategically</a:t>
            </a:r>
          </a:p>
        </p:txBody>
      </p:sp>
      <p:sp>
        <p:nvSpPr>
          <p:cNvPr id="35" name="Rectangle 34"/>
          <p:cNvSpPr/>
          <p:nvPr/>
        </p:nvSpPr>
        <p:spPr>
          <a:xfrm>
            <a:off x="7814388" y="1305690"/>
            <a:ext cx="2309326" cy="1445963"/>
          </a:xfrm>
          <a:prstGeom prst="rect">
            <a:avLst/>
          </a:prstGeom>
          <a:solidFill>
            <a:schemeClr val="bg1"/>
          </a:solidFill>
          <a:ln>
            <a:solidFill>
              <a:srgbClr val="3F5767"/>
            </a:solidFill>
          </a:ln>
          <a:effectLst>
            <a:outerShdw blurRad="330200" sx="102000" sy="102000" algn="ct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rgbClr val="3F5767"/>
                </a:solidFill>
                <a:latin typeface="Segoe UI" charset="0"/>
                <a:ea typeface="Segoe UI" charset="0"/>
                <a:cs typeface="Segoe UI" charset="0"/>
              </a:rPr>
              <a:t>Communicating </a:t>
            </a:r>
            <a:r>
              <a:rPr lang="en-US" dirty="0" smtClean="0">
                <a:solidFill>
                  <a:srgbClr val="3F5767"/>
                </a:solidFill>
                <a:latin typeface="Segoe UI" charset="0"/>
                <a:ea typeface="Segoe UI" charset="0"/>
                <a:cs typeface="Segoe UI" charset="0"/>
              </a:rPr>
              <a:t>Strategically</a:t>
            </a:r>
          </a:p>
        </p:txBody>
      </p:sp>
      <p:sp>
        <p:nvSpPr>
          <p:cNvPr id="8" name="Rectangle 7"/>
          <p:cNvSpPr/>
          <p:nvPr/>
        </p:nvSpPr>
        <p:spPr>
          <a:xfrm>
            <a:off x="7825507" y="1967957"/>
            <a:ext cx="127951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000" b="1" dirty="0" smtClean="0">
                <a:solidFill>
                  <a:srgbClr val="3F5767">
                    <a:alpha val="75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4.1</a:t>
            </a:r>
            <a:r>
              <a:rPr lang="en-US" sz="1000" dirty="0" smtClean="0">
                <a:solidFill>
                  <a:srgbClr val="3F5767">
                    <a:alpha val="75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★</a:t>
            </a:r>
            <a:r>
              <a:rPr lang="zh-CN" altLang="en-US" sz="1000" b="1" dirty="0" smtClean="0">
                <a:solidFill>
                  <a:srgbClr val="3F5767">
                    <a:alpha val="75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 </a:t>
            </a:r>
            <a:r>
              <a:rPr lang="en-US" altLang="zh-CN" sz="1000" b="1" dirty="0" smtClean="0">
                <a:solidFill>
                  <a:srgbClr val="3F5767">
                    <a:alpha val="75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· FREE</a:t>
            </a:r>
            <a:r>
              <a:rPr lang="zh-CN" altLang="en-US" sz="1000" b="1" dirty="0" smtClean="0">
                <a:solidFill>
                  <a:srgbClr val="3F5767">
                    <a:alpha val="75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 </a:t>
            </a:r>
            <a:r>
              <a:rPr lang="en-US" altLang="zh-CN" sz="1000" b="1" dirty="0" smtClean="0">
                <a:solidFill>
                  <a:srgbClr val="3F5767">
                    <a:alpha val="75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· 3wk </a:t>
            </a:r>
            <a:endParaRPr lang="en-US" sz="1000" b="1" dirty="0">
              <a:solidFill>
                <a:srgbClr val="3F5767">
                  <a:alpha val="75000"/>
                </a:srgbClr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6657" y="2461679"/>
            <a:ext cx="563954" cy="284797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1312" y="2461679"/>
            <a:ext cx="563954" cy="284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0897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628571" y="1802773"/>
            <a:ext cx="51961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solidFill>
                  <a:srgbClr val="3F5767"/>
                </a:solidFill>
              </a:rPr>
              <a:t>I</a:t>
            </a:r>
            <a:r>
              <a:rPr lang="zh-CN" altLang="en-US" sz="3200" dirty="0" smtClean="0">
                <a:solidFill>
                  <a:srgbClr val="3F5767"/>
                </a:solidFill>
              </a:rPr>
              <a:t> </a:t>
            </a:r>
            <a:r>
              <a:rPr lang="en-US" altLang="zh-CN" sz="3200" dirty="0" smtClean="0">
                <a:solidFill>
                  <a:srgbClr val="3F5767"/>
                </a:solidFill>
              </a:rPr>
              <a:t>want</a:t>
            </a:r>
            <a:r>
              <a:rPr lang="zh-CN" altLang="en-US" sz="3200" dirty="0" smtClean="0">
                <a:solidFill>
                  <a:srgbClr val="3F5767"/>
                </a:solidFill>
              </a:rPr>
              <a:t> </a:t>
            </a:r>
            <a:r>
              <a:rPr lang="en-US" altLang="zh-CN" sz="3200" dirty="0" smtClean="0">
                <a:solidFill>
                  <a:srgbClr val="3F5767"/>
                </a:solidFill>
              </a:rPr>
              <a:t>to</a:t>
            </a:r>
            <a:r>
              <a:rPr lang="zh-CN" altLang="en-US" sz="3200" dirty="0" smtClean="0">
                <a:solidFill>
                  <a:srgbClr val="3F5767"/>
                </a:solidFill>
              </a:rPr>
              <a:t> </a:t>
            </a:r>
            <a:r>
              <a:rPr lang="en-US" altLang="zh-CN" sz="3200" dirty="0" smtClean="0">
                <a:solidFill>
                  <a:srgbClr val="3F5767"/>
                </a:solidFill>
              </a:rPr>
              <a:t>be</a:t>
            </a:r>
            <a:r>
              <a:rPr lang="zh-CN" altLang="en-US" sz="3200" dirty="0" smtClean="0">
                <a:solidFill>
                  <a:srgbClr val="3F5767"/>
                </a:solidFill>
              </a:rPr>
              <a:t> </a:t>
            </a:r>
            <a:r>
              <a:rPr lang="en-US" altLang="zh-CN" sz="3200" dirty="0" smtClean="0">
                <a:solidFill>
                  <a:srgbClr val="3F5767"/>
                </a:solidFill>
              </a:rPr>
              <a:t>a</a:t>
            </a:r>
            <a:r>
              <a:rPr lang="zh-CN" altLang="en-US" sz="3200" dirty="0" smtClean="0">
                <a:solidFill>
                  <a:srgbClr val="3F5767"/>
                </a:solidFill>
              </a:rPr>
              <a:t> </a:t>
            </a:r>
            <a:endParaRPr lang="en-US" sz="3200" dirty="0">
              <a:solidFill>
                <a:srgbClr val="3F5767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096001" y="1786759"/>
            <a:ext cx="3164113" cy="584775"/>
          </a:xfrm>
          <a:prstGeom prst="rect">
            <a:avLst/>
          </a:prstGeom>
          <a:solidFill>
            <a:srgbClr val="7CC6E1">
              <a:alpha val="2902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6096000" y="1786758"/>
            <a:ext cx="33818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solidFill>
                  <a:srgbClr val="81D2F0"/>
                </a:solidFill>
              </a:rPr>
              <a:t>Quality</a:t>
            </a:r>
            <a:r>
              <a:rPr lang="zh-CN" altLang="en-US" sz="3200" dirty="0" smtClean="0">
                <a:solidFill>
                  <a:srgbClr val="81D2F0"/>
                </a:solidFill>
              </a:rPr>
              <a:t> </a:t>
            </a:r>
            <a:r>
              <a:rPr lang="en-US" altLang="zh-CN" sz="3200" dirty="0" smtClean="0">
                <a:solidFill>
                  <a:srgbClr val="81D2F0"/>
                </a:solidFill>
              </a:rPr>
              <a:t>Assurance</a:t>
            </a:r>
            <a:endParaRPr lang="en-US" sz="3200" dirty="0">
              <a:solidFill>
                <a:srgbClr val="81D2F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260226" y="2758381"/>
            <a:ext cx="1132114" cy="400109"/>
          </a:xfrm>
          <a:prstGeom prst="rect">
            <a:avLst/>
          </a:prstGeom>
          <a:solidFill>
            <a:srgbClr val="7CC6E1">
              <a:alpha val="2902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rgbClr val="3F5767"/>
                </a:solidFill>
              </a:rPr>
              <a:t>QA</a:t>
            </a:r>
            <a:r>
              <a:rPr lang="zh-CN" altLang="en-US" dirty="0" smtClean="0">
                <a:solidFill>
                  <a:srgbClr val="3F5767"/>
                </a:solidFill>
              </a:rPr>
              <a:t> </a:t>
            </a:r>
            <a:r>
              <a:rPr lang="en-US" altLang="zh-CN" dirty="0" smtClean="0">
                <a:solidFill>
                  <a:srgbClr val="3F5767"/>
                </a:solidFill>
              </a:rPr>
              <a:t>Tester</a:t>
            </a:r>
            <a:endParaRPr lang="en-US" dirty="0">
              <a:solidFill>
                <a:srgbClr val="3F5767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464911" y="2759880"/>
            <a:ext cx="1436915" cy="400109"/>
          </a:xfrm>
          <a:prstGeom prst="rect">
            <a:avLst/>
          </a:prstGeom>
          <a:solidFill>
            <a:srgbClr val="7CC6E1">
              <a:alpha val="2902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rgbClr val="3F5767"/>
                </a:solidFill>
              </a:rPr>
              <a:t>IT</a:t>
            </a:r>
            <a:r>
              <a:rPr lang="zh-CN" altLang="en-US" dirty="0" smtClean="0">
                <a:solidFill>
                  <a:srgbClr val="3F5767"/>
                </a:solidFill>
              </a:rPr>
              <a:t> </a:t>
            </a:r>
            <a:r>
              <a:rPr lang="en-US" altLang="zh-CN" dirty="0" smtClean="0">
                <a:solidFill>
                  <a:srgbClr val="3F5767"/>
                </a:solidFill>
              </a:rPr>
              <a:t>Help</a:t>
            </a:r>
            <a:r>
              <a:rPr lang="zh-CN" altLang="en-US" dirty="0" smtClean="0">
                <a:solidFill>
                  <a:srgbClr val="3F5767"/>
                </a:solidFill>
              </a:rPr>
              <a:t> </a:t>
            </a:r>
            <a:r>
              <a:rPr lang="en-US" altLang="zh-CN" dirty="0" smtClean="0">
                <a:solidFill>
                  <a:srgbClr val="3F5767"/>
                </a:solidFill>
              </a:rPr>
              <a:t>Desk</a:t>
            </a:r>
            <a:endParaRPr lang="en-US" dirty="0">
              <a:solidFill>
                <a:srgbClr val="3F5767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974398" y="2759047"/>
            <a:ext cx="870858" cy="400109"/>
          </a:xfrm>
          <a:prstGeom prst="rect">
            <a:avLst/>
          </a:prstGeom>
          <a:solidFill>
            <a:srgbClr val="7CC6E1">
              <a:alpha val="2902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rgbClr val="3F5767"/>
                </a:solidFill>
              </a:rPr>
              <a:t>Teller</a:t>
            </a:r>
            <a:endParaRPr lang="en-US" dirty="0">
              <a:solidFill>
                <a:srgbClr val="3F5767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910570" y="2758381"/>
            <a:ext cx="2924627" cy="400109"/>
          </a:xfrm>
          <a:prstGeom prst="rect">
            <a:avLst/>
          </a:prstGeom>
          <a:solidFill>
            <a:srgbClr val="7CC6E1">
              <a:alpha val="2902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rgbClr val="3F5767"/>
                </a:solidFill>
              </a:rPr>
              <a:t>Desktop</a:t>
            </a:r>
            <a:r>
              <a:rPr lang="zh-CN" altLang="en-US" dirty="0" smtClean="0">
                <a:solidFill>
                  <a:srgbClr val="3F5767"/>
                </a:solidFill>
              </a:rPr>
              <a:t> </a:t>
            </a:r>
            <a:r>
              <a:rPr lang="en-US" altLang="zh-CN" dirty="0" smtClean="0">
                <a:solidFill>
                  <a:srgbClr val="3F5767"/>
                </a:solidFill>
              </a:rPr>
              <a:t>Support</a:t>
            </a:r>
            <a:r>
              <a:rPr lang="zh-CN" altLang="en-US" dirty="0" smtClean="0">
                <a:solidFill>
                  <a:srgbClr val="3F5767"/>
                </a:solidFill>
              </a:rPr>
              <a:t> </a:t>
            </a:r>
            <a:r>
              <a:rPr lang="en-US" altLang="zh-CN" dirty="0" smtClean="0">
                <a:solidFill>
                  <a:srgbClr val="3F5767"/>
                </a:solidFill>
              </a:rPr>
              <a:t>Technician</a:t>
            </a:r>
            <a:endParaRPr lang="en-US" dirty="0">
              <a:solidFill>
                <a:srgbClr val="3F576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828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628571" y="1802773"/>
            <a:ext cx="51961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solidFill>
                  <a:srgbClr val="3F5767"/>
                </a:solidFill>
              </a:rPr>
              <a:t>I</a:t>
            </a:r>
            <a:r>
              <a:rPr lang="zh-CN" altLang="en-US" sz="3200" dirty="0" smtClean="0">
                <a:solidFill>
                  <a:srgbClr val="3F5767"/>
                </a:solidFill>
              </a:rPr>
              <a:t> </a:t>
            </a:r>
            <a:r>
              <a:rPr lang="en-US" altLang="zh-CN" sz="3200" dirty="0" smtClean="0">
                <a:solidFill>
                  <a:srgbClr val="3F5767"/>
                </a:solidFill>
              </a:rPr>
              <a:t>want</a:t>
            </a:r>
            <a:r>
              <a:rPr lang="zh-CN" altLang="en-US" sz="3200" dirty="0" smtClean="0">
                <a:solidFill>
                  <a:srgbClr val="3F5767"/>
                </a:solidFill>
              </a:rPr>
              <a:t> </a:t>
            </a:r>
            <a:r>
              <a:rPr lang="en-US" altLang="zh-CN" sz="3200" dirty="0" smtClean="0">
                <a:solidFill>
                  <a:srgbClr val="3F5767"/>
                </a:solidFill>
              </a:rPr>
              <a:t>to</a:t>
            </a:r>
            <a:r>
              <a:rPr lang="zh-CN" altLang="en-US" sz="3200" dirty="0" smtClean="0">
                <a:solidFill>
                  <a:srgbClr val="3F5767"/>
                </a:solidFill>
              </a:rPr>
              <a:t> </a:t>
            </a:r>
            <a:r>
              <a:rPr lang="en-US" altLang="zh-CN" sz="3200" dirty="0" smtClean="0">
                <a:solidFill>
                  <a:srgbClr val="3F5767"/>
                </a:solidFill>
              </a:rPr>
              <a:t>be</a:t>
            </a:r>
            <a:r>
              <a:rPr lang="zh-CN" altLang="en-US" sz="3200" dirty="0" smtClean="0">
                <a:solidFill>
                  <a:srgbClr val="3F5767"/>
                </a:solidFill>
              </a:rPr>
              <a:t> </a:t>
            </a:r>
            <a:r>
              <a:rPr lang="en-US" altLang="zh-CN" sz="3200" dirty="0" smtClean="0">
                <a:solidFill>
                  <a:srgbClr val="3F5767"/>
                </a:solidFill>
              </a:rPr>
              <a:t>a</a:t>
            </a:r>
            <a:r>
              <a:rPr lang="zh-CN" altLang="en-US" sz="3200" dirty="0" smtClean="0">
                <a:solidFill>
                  <a:srgbClr val="3F5767"/>
                </a:solidFill>
              </a:rPr>
              <a:t> </a:t>
            </a:r>
            <a:endParaRPr lang="en-US" sz="3200" dirty="0">
              <a:solidFill>
                <a:srgbClr val="3F5767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096000" y="1786759"/>
            <a:ext cx="3294743" cy="584775"/>
          </a:xfrm>
          <a:prstGeom prst="rect">
            <a:avLst/>
          </a:prstGeom>
          <a:solidFill>
            <a:srgbClr val="7CC6E1">
              <a:alpha val="2902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6096000" y="1786758"/>
            <a:ext cx="37537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solidFill>
                  <a:srgbClr val="3F5767"/>
                </a:solidFill>
              </a:rPr>
              <a:t>S</a:t>
            </a:r>
            <a:r>
              <a:rPr lang="en-US" altLang="zh-CN" sz="3200" dirty="0" smtClean="0">
                <a:solidFill>
                  <a:srgbClr val="81D2F0"/>
                </a:solidFill>
              </a:rPr>
              <a:t>oftware</a:t>
            </a:r>
            <a:r>
              <a:rPr lang="zh-CN" altLang="en-US" sz="3200" dirty="0" smtClean="0">
                <a:solidFill>
                  <a:srgbClr val="81D2F0"/>
                </a:solidFill>
              </a:rPr>
              <a:t> </a:t>
            </a:r>
            <a:r>
              <a:rPr lang="en-US" altLang="zh-CN" sz="3200" dirty="0" smtClean="0">
                <a:solidFill>
                  <a:srgbClr val="81D2F0"/>
                </a:solidFill>
              </a:rPr>
              <a:t>Engineer</a:t>
            </a:r>
            <a:r>
              <a:rPr lang="zh-CN" altLang="en-US" sz="3200" dirty="0" smtClean="0">
                <a:solidFill>
                  <a:srgbClr val="81D2F0"/>
                </a:solidFill>
              </a:rPr>
              <a:t> </a:t>
            </a:r>
            <a:endParaRPr lang="en-US" sz="3200" dirty="0">
              <a:solidFill>
                <a:srgbClr val="81D2F0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515428" y="4434847"/>
            <a:ext cx="1161143" cy="1161143"/>
          </a:xfrm>
          <a:prstGeom prst="rect">
            <a:avLst/>
          </a:prstGeom>
          <a:solidFill>
            <a:schemeClr val="accent2">
              <a:alpha val="34000"/>
            </a:schemeClr>
          </a:solidFill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3" name="Rounded Rectangle 2"/>
          <p:cNvSpPr/>
          <p:nvPr/>
        </p:nvSpPr>
        <p:spPr>
          <a:xfrm>
            <a:off x="5716620" y="4636039"/>
            <a:ext cx="758758" cy="758758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5807489" y="4618231"/>
            <a:ext cx="37382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</a:t>
            </a:r>
            <a:endParaRPr lang="en-US" sz="3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260226" y="2758381"/>
            <a:ext cx="1132114" cy="400109"/>
          </a:xfrm>
          <a:prstGeom prst="rect">
            <a:avLst/>
          </a:prstGeom>
          <a:solidFill>
            <a:srgbClr val="7CC6E1">
              <a:alpha val="2902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rgbClr val="3F5767"/>
                </a:solidFill>
              </a:rPr>
              <a:t>QA</a:t>
            </a:r>
            <a:r>
              <a:rPr lang="zh-CN" altLang="en-US" dirty="0" smtClean="0">
                <a:solidFill>
                  <a:srgbClr val="3F5767"/>
                </a:solidFill>
              </a:rPr>
              <a:t> </a:t>
            </a:r>
            <a:r>
              <a:rPr lang="en-US" altLang="zh-CN" dirty="0" smtClean="0">
                <a:solidFill>
                  <a:srgbClr val="3F5767"/>
                </a:solidFill>
              </a:rPr>
              <a:t>Tester</a:t>
            </a:r>
            <a:endParaRPr lang="en-US" dirty="0">
              <a:solidFill>
                <a:srgbClr val="3F5767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4464911" y="2759880"/>
            <a:ext cx="1436915" cy="400109"/>
          </a:xfrm>
          <a:prstGeom prst="rect">
            <a:avLst/>
          </a:prstGeom>
          <a:solidFill>
            <a:srgbClr val="7CC6E1">
              <a:alpha val="2902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rgbClr val="3F5767"/>
                </a:solidFill>
              </a:rPr>
              <a:t>IT</a:t>
            </a:r>
            <a:r>
              <a:rPr lang="zh-CN" altLang="en-US" dirty="0" smtClean="0">
                <a:solidFill>
                  <a:srgbClr val="3F5767"/>
                </a:solidFill>
              </a:rPr>
              <a:t> </a:t>
            </a:r>
            <a:r>
              <a:rPr lang="en-US" altLang="zh-CN" dirty="0" smtClean="0">
                <a:solidFill>
                  <a:srgbClr val="3F5767"/>
                </a:solidFill>
              </a:rPr>
              <a:t>Help</a:t>
            </a:r>
            <a:r>
              <a:rPr lang="zh-CN" altLang="en-US" dirty="0" smtClean="0">
                <a:solidFill>
                  <a:srgbClr val="3F5767"/>
                </a:solidFill>
              </a:rPr>
              <a:t> </a:t>
            </a:r>
            <a:r>
              <a:rPr lang="en-US" altLang="zh-CN" dirty="0" smtClean="0">
                <a:solidFill>
                  <a:srgbClr val="3F5767"/>
                </a:solidFill>
              </a:rPr>
              <a:t>Desk</a:t>
            </a:r>
            <a:endParaRPr lang="en-US" dirty="0">
              <a:solidFill>
                <a:srgbClr val="3F5767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5974398" y="2759047"/>
            <a:ext cx="870858" cy="400109"/>
          </a:xfrm>
          <a:prstGeom prst="rect">
            <a:avLst/>
          </a:prstGeom>
          <a:solidFill>
            <a:srgbClr val="7CC6E1">
              <a:alpha val="2902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rgbClr val="3F5767"/>
                </a:solidFill>
              </a:rPr>
              <a:t>Teller</a:t>
            </a:r>
            <a:endParaRPr lang="en-US" dirty="0">
              <a:solidFill>
                <a:srgbClr val="3F5767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6910570" y="2758381"/>
            <a:ext cx="2924627" cy="400109"/>
          </a:xfrm>
          <a:prstGeom prst="rect">
            <a:avLst/>
          </a:prstGeom>
          <a:solidFill>
            <a:srgbClr val="7CC6E1">
              <a:alpha val="2902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rgbClr val="3F5767"/>
                </a:solidFill>
              </a:rPr>
              <a:t>Desktop</a:t>
            </a:r>
            <a:r>
              <a:rPr lang="zh-CN" altLang="en-US" dirty="0" smtClean="0">
                <a:solidFill>
                  <a:srgbClr val="3F5767"/>
                </a:solidFill>
              </a:rPr>
              <a:t> </a:t>
            </a:r>
            <a:r>
              <a:rPr lang="en-US" altLang="zh-CN" dirty="0" smtClean="0">
                <a:solidFill>
                  <a:srgbClr val="3F5767"/>
                </a:solidFill>
              </a:rPr>
              <a:t>Support</a:t>
            </a:r>
            <a:r>
              <a:rPr lang="zh-CN" altLang="en-US" dirty="0" smtClean="0">
                <a:solidFill>
                  <a:srgbClr val="3F5767"/>
                </a:solidFill>
              </a:rPr>
              <a:t> </a:t>
            </a:r>
            <a:r>
              <a:rPr lang="en-US" altLang="zh-CN" dirty="0" smtClean="0">
                <a:solidFill>
                  <a:srgbClr val="3F5767"/>
                </a:solidFill>
              </a:rPr>
              <a:t>Technician</a:t>
            </a:r>
            <a:endParaRPr lang="en-US" dirty="0">
              <a:solidFill>
                <a:srgbClr val="3F576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57619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628571" y="1802773"/>
            <a:ext cx="51961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solidFill>
                  <a:srgbClr val="3F5767"/>
                </a:solidFill>
              </a:rPr>
              <a:t>I</a:t>
            </a:r>
            <a:r>
              <a:rPr lang="zh-CN" altLang="en-US" sz="3200" dirty="0" smtClean="0">
                <a:solidFill>
                  <a:srgbClr val="3F5767"/>
                </a:solidFill>
              </a:rPr>
              <a:t> </a:t>
            </a:r>
            <a:r>
              <a:rPr lang="en-US" altLang="zh-CN" sz="3200" dirty="0" smtClean="0">
                <a:solidFill>
                  <a:srgbClr val="3F5767"/>
                </a:solidFill>
              </a:rPr>
              <a:t>want</a:t>
            </a:r>
            <a:r>
              <a:rPr lang="zh-CN" altLang="en-US" sz="3200" dirty="0" smtClean="0">
                <a:solidFill>
                  <a:srgbClr val="3F5767"/>
                </a:solidFill>
              </a:rPr>
              <a:t> </a:t>
            </a:r>
            <a:r>
              <a:rPr lang="en-US" altLang="zh-CN" sz="3200" dirty="0" smtClean="0">
                <a:solidFill>
                  <a:srgbClr val="3F5767"/>
                </a:solidFill>
              </a:rPr>
              <a:t>to</a:t>
            </a:r>
            <a:r>
              <a:rPr lang="zh-CN" altLang="en-US" sz="3200" dirty="0" smtClean="0">
                <a:solidFill>
                  <a:srgbClr val="3F5767"/>
                </a:solidFill>
              </a:rPr>
              <a:t> </a:t>
            </a:r>
            <a:r>
              <a:rPr lang="en-US" altLang="zh-CN" sz="3200" dirty="0" smtClean="0">
                <a:solidFill>
                  <a:srgbClr val="3F5767"/>
                </a:solidFill>
              </a:rPr>
              <a:t>be</a:t>
            </a:r>
            <a:r>
              <a:rPr lang="zh-CN" altLang="en-US" sz="3200" dirty="0" smtClean="0">
                <a:solidFill>
                  <a:srgbClr val="3F5767"/>
                </a:solidFill>
              </a:rPr>
              <a:t> </a:t>
            </a:r>
            <a:r>
              <a:rPr lang="en-US" altLang="zh-CN" sz="3200" dirty="0" smtClean="0">
                <a:solidFill>
                  <a:srgbClr val="3F5767"/>
                </a:solidFill>
              </a:rPr>
              <a:t>a</a:t>
            </a:r>
            <a:r>
              <a:rPr lang="zh-CN" altLang="en-US" sz="3200" dirty="0" smtClean="0">
                <a:solidFill>
                  <a:srgbClr val="3F5767"/>
                </a:solidFill>
              </a:rPr>
              <a:t> </a:t>
            </a:r>
            <a:endParaRPr lang="en-US" sz="3200" dirty="0">
              <a:solidFill>
                <a:srgbClr val="3F5767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096000" y="1786759"/>
            <a:ext cx="3294743" cy="584775"/>
          </a:xfrm>
          <a:prstGeom prst="rect">
            <a:avLst/>
          </a:prstGeom>
          <a:solidFill>
            <a:srgbClr val="7CC6E1">
              <a:alpha val="2902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6096000" y="1786758"/>
            <a:ext cx="37537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solidFill>
                  <a:srgbClr val="3F5767"/>
                </a:solidFill>
              </a:rPr>
              <a:t>S</a:t>
            </a:r>
            <a:r>
              <a:rPr lang="en-US" altLang="zh-CN" sz="3200" dirty="0" smtClean="0">
                <a:solidFill>
                  <a:srgbClr val="81D2F0"/>
                </a:solidFill>
              </a:rPr>
              <a:t>oftware</a:t>
            </a:r>
            <a:r>
              <a:rPr lang="zh-CN" altLang="en-US" sz="3200" dirty="0" smtClean="0">
                <a:solidFill>
                  <a:srgbClr val="81D2F0"/>
                </a:solidFill>
              </a:rPr>
              <a:t> </a:t>
            </a:r>
            <a:r>
              <a:rPr lang="en-US" altLang="zh-CN" sz="3200" dirty="0" smtClean="0">
                <a:solidFill>
                  <a:srgbClr val="81D2F0"/>
                </a:solidFill>
              </a:rPr>
              <a:t>Engineer</a:t>
            </a:r>
            <a:r>
              <a:rPr lang="zh-CN" altLang="en-US" sz="3200" dirty="0" smtClean="0">
                <a:solidFill>
                  <a:srgbClr val="81D2F0"/>
                </a:solidFill>
              </a:rPr>
              <a:t> </a:t>
            </a:r>
            <a:endParaRPr lang="en-US" sz="3200" dirty="0">
              <a:solidFill>
                <a:srgbClr val="81D2F0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046511" y="2772895"/>
            <a:ext cx="2032003" cy="400109"/>
          </a:xfrm>
          <a:prstGeom prst="rect">
            <a:avLst/>
          </a:prstGeom>
          <a:solidFill>
            <a:srgbClr val="7CC6E1">
              <a:alpha val="2902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rgbClr val="3F5767"/>
                </a:solidFill>
              </a:rPr>
              <a:t>Software</a:t>
            </a:r>
            <a:r>
              <a:rPr lang="zh-CN" altLang="en-US" dirty="0" smtClean="0">
                <a:solidFill>
                  <a:srgbClr val="3F5767"/>
                </a:solidFill>
              </a:rPr>
              <a:t> </a:t>
            </a:r>
            <a:r>
              <a:rPr lang="en-US" altLang="zh-CN" dirty="0" smtClean="0">
                <a:solidFill>
                  <a:srgbClr val="3F5767"/>
                </a:solidFill>
              </a:rPr>
              <a:t>Engineer</a:t>
            </a:r>
            <a:endParaRPr lang="en-US" dirty="0">
              <a:solidFill>
                <a:srgbClr val="3F5767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151085" y="2774394"/>
            <a:ext cx="1843314" cy="400109"/>
          </a:xfrm>
          <a:prstGeom prst="rect">
            <a:avLst/>
          </a:prstGeom>
          <a:solidFill>
            <a:srgbClr val="7CC6E1">
              <a:alpha val="2902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rgbClr val="3F5767"/>
                </a:solidFill>
              </a:rPr>
              <a:t>Software</a:t>
            </a:r>
            <a:r>
              <a:rPr lang="zh-CN" altLang="en-US" dirty="0" smtClean="0">
                <a:solidFill>
                  <a:srgbClr val="3F5767"/>
                </a:solidFill>
              </a:rPr>
              <a:t> </a:t>
            </a:r>
            <a:r>
              <a:rPr lang="en-US" altLang="zh-CN" dirty="0" smtClean="0">
                <a:solidFill>
                  <a:srgbClr val="3F5767"/>
                </a:solidFill>
              </a:rPr>
              <a:t>Tester</a:t>
            </a:r>
            <a:endParaRPr lang="en-US" dirty="0">
              <a:solidFill>
                <a:srgbClr val="3F5767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6066970" y="2773561"/>
            <a:ext cx="1538515" cy="400109"/>
          </a:xfrm>
          <a:prstGeom prst="rect">
            <a:avLst/>
          </a:prstGeom>
          <a:solidFill>
            <a:srgbClr val="7CC6E1">
              <a:alpha val="2902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rgbClr val="3F5767"/>
                </a:solidFill>
              </a:rPr>
              <a:t>Senior</a:t>
            </a:r>
            <a:r>
              <a:rPr lang="zh-CN" altLang="en-US" dirty="0" smtClean="0">
                <a:solidFill>
                  <a:srgbClr val="3F5767"/>
                </a:solidFill>
              </a:rPr>
              <a:t> </a:t>
            </a:r>
            <a:r>
              <a:rPr lang="en-US" altLang="zh-CN" dirty="0" smtClean="0">
                <a:solidFill>
                  <a:srgbClr val="3F5767"/>
                </a:solidFill>
              </a:rPr>
              <a:t>Teller</a:t>
            </a:r>
            <a:endParaRPr lang="en-US" dirty="0">
              <a:solidFill>
                <a:srgbClr val="3F5767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7663542" y="2772895"/>
            <a:ext cx="2757714" cy="400109"/>
          </a:xfrm>
          <a:prstGeom prst="rect">
            <a:avLst/>
          </a:prstGeom>
          <a:solidFill>
            <a:srgbClr val="7CC6E1">
              <a:alpha val="2902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rgbClr val="3F5767"/>
                </a:solidFill>
              </a:rPr>
              <a:t>Senior</a:t>
            </a:r>
            <a:r>
              <a:rPr lang="zh-CN" altLang="en-US" dirty="0" smtClean="0">
                <a:solidFill>
                  <a:srgbClr val="3F5767"/>
                </a:solidFill>
              </a:rPr>
              <a:t> </a:t>
            </a:r>
            <a:r>
              <a:rPr lang="en-US" altLang="zh-CN" dirty="0" smtClean="0">
                <a:solidFill>
                  <a:srgbClr val="3F5767"/>
                </a:solidFill>
              </a:rPr>
              <a:t>Program</a:t>
            </a:r>
            <a:r>
              <a:rPr lang="zh-CN" altLang="en-US" dirty="0" smtClean="0">
                <a:solidFill>
                  <a:srgbClr val="3F5767"/>
                </a:solidFill>
              </a:rPr>
              <a:t> </a:t>
            </a:r>
            <a:r>
              <a:rPr lang="en-US" altLang="zh-CN" dirty="0" smtClean="0">
                <a:solidFill>
                  <a:srgbClr val="3F5767"/>
                </a:solidFill>
              </a:rPr>
              <a:t>Manager</a:t>
            </a:r>
            <a:endParaRPr lang="en-US" dirty="0">
              <a:solidFill>
                <a:srgbClr val="3F576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39011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628571" y="1802773"/>
            <a:ext cx="51961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solidFill>
                  <a:srgbClr val="3F5767"/>
                </a:solidFill>
              </a:rPr>
              <a:t>I</a:t>
            </a:r>
            <a:r>
              <a:rPr lang="zh-CN" altLang="en-US" sz="3200" dirty="0" smtClean="0">
                <a:solidFill>
                  <a:srgbClr val="3F5767"/>
                </a:solidFill>
              </a:rPr>
              <a:t> </a:t>
            </a:r>
            <a:r>
              <a:rPr lang="en-US" altLang="zh-CN" sz="3200" dirty="0" smtClean="0">
                <a:solidFill>
                  <a:srgbClr val="3F5767"/>
                </a:solidFill>
              </a:rPr>
              <a:t>want</a:t>
            </a:r>
            <a:r>
              <a:rPr lang="zh-CN" altLang="en-US" sz="3200" dirty="0" smtClean="0">
                <a:solidFill>
                  <a:srgbClr val="3F5767"/>
                </a:solidFill>
              </a:rPr>
              <a:t> </a:t>
            </a:r>
            <a:r>
              <a:rPr lang="en-US" altLang="zh-CN" sz="3200" dirty="0" smtClean="0">
                <a:solidFill>
                  <a:srgbClr val="3F5767"/>
                </a:solidFill>
              </a:rPr>
              <a:t>to</a:t>
            </a:r>
            <a:r>
              <a:rPr lang="zh-CN" altLang="en-US" sz="3200" dirty="0" smtClean="0">
                <a:solidFill>
                  <a:srgbClr val="3F5767"/>
                </a:solidFill>
              </a:rPr>
              <a:t> </a:t>
            </a:r>
            <a:r>
              <a:rPr lang="en-US" altLang="zh-CN" sz="3200" dirty="0" smtClean="0">
                <a:solidFill>
                  <a:srgbClr val="3F5767"/>
                </a:solidFill>
              </a:rPr>
              <a:t>be</a:t>
            </a:r>
            <a:r>
              <a:rPr lang="zh-CN" altLang="en-US" sz="3200" dirty="0" smtClean="0">
                <a:solidFill>
                  <a:srgbClr val="3F5767"/>
                </a:solidFill>
              </a:rPr>
              <a:t> </a:t>
            </a:r>
            <a:r>
              <a:rPr lang="en-US" altLang="zh-CN" sz="3200" dirty="0" smtClean="0">
                <a:solidFill>
                  <a:srgbClr val="3F5767"/>
                </a:solidFill>
              </a:rPr>
              <a:t>a</a:t>
            </a:r>
            <a:r>
              <a:rPr lang="zh-CN" altLang="en-US" sz="3200" dirty="0" smtClean="0">
                <a:solidFill>
                  <a:srgbClr val="3F5767"/>
                </a:solidFill>
              </a:rPr>
              <a:t> </a:t>
            </a:r>
            <a:endParaRPr lang="en-US" sz="3200" dirty="0">
              <a:solidFill>
                <a:srgbClr val="3F5767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096000" y="1786759"/>
            <a:ext cx="3294743" cy="584775"/>
          </a:xfrm>
          <a:prstGeom prst="rect">
            <a:avLst/>
          </a:prstGeom>
          <a:solidFill>
            <a:srgbClr val="7CC6E1">
              <a:alpha val="2902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6096000" y="1786758"/>
            <a:ext cx="37537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solidFill>
                  <a:srgbClr val="3F5767"/>
                </a:solidFill>
              </a:rPr>
              <a:t>S</a:t>
            </a:r>
            <a:r>
              <a:rPr lang="en-US" altLang="zh-CN" sz="3200" dirty="0" smtClean="0">
                <a:solidFill>
                  <a:srgbClr val="81D2F0"/>
                </a:solidFill>
              </a:rPr>
              <a:t>oftware</a:t>
            </a:r>
            <a:r>
              <a:rPr lang="zh-CN" altLang="en-US" sz="3200" dirty="0" smtClean="0">
                <a:solidFill>
                  <a:srgbClr val="81D2F0"/>
                </a:solidFill>
              </a:rPr>
              <a:t> </a:t>
            </a:r>
            <a:r>
              <a:rPr lang="en-US" altLang="zh-CN" sz="3200" dirty="0" smtClean="0">
                <a:solidFill>
                  <a:srgbClr val="81D2F0"/>
                </a:solidFill>
              </a:rPr>
              <a:t>Engineer</a:t>
            </a:r>
            <a:r>
              <a:rPr lang="zh-CN" altLang="en-US" sz="3200" dirty="0" smtClean="0">
                <a:solidFill>
                  <a:srgbClr val="81D2F0"/>
                </a:solidFill>
              </a:rPr>
              <a:t> </a:t>
            </a:r>
            <a:endParaRPr lang="en-US" sz="3200" dirty="0">
              <a:solidFill>
                <a:srgbClr val="81D2F0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046511" y="2772895"/>
            <a:ext cx="2032003" cy="400109"/>
          </a:xfrm>
          <a:prstGeom prst="rect">
            <a:avLst/>
          </a:prstGeom>
          <a:solidFill>
            <a:srgbClr val="7CC6E1">
              <a:alpha val="2902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rgbClr val="3F5767"/>
                </a:solidFill>
              </a:rPr>
              <a:t>Software</a:t>
            </a:r>
            <a:r>
              <a:rPr lang="zh-CN" altLang="en-US" dirty="0" smtClean="0">
                <a:solidFill>
                  <a:srgbClr val="3F5767"/>
                </a:solidFill>
              </a:rPr>
              <a:t> </a:t>
            </a:r>
            <a:r>
              <a:rPr lang="en-US" altLang="zh-CN" dirty="0" smtClean="0">
                <a:solidFill>
                  <a:srgbClr val="3F5767"/>
                </a:solidFill>
              </a:rPr>
              <a:t>Engineer</a:t>
            </a:r>
            <a:endParaRPr lang="en-US" dirty="0">
              <a:solidFill>
                <a:srgbClr val="3F5767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151085" y="2774394"/>
            <a:ext cx="1843314" cy="400109"/>
          </a:xfrm>
          <a:prstGeom prst="rect">
            <a:avLst/>
          </a:prstGeom>
          <a:solidFill>
            <a:srgbClr val="7CC6E1">
              <a:alpha val="2902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rgbClr val="3F5767"/>
                </a:solidFill>
              </a:rPr>
              <a:t>Software</a:t>
            </a:r>
            <a:r>
              <a:rPr lang="zh-CN" altLang="en-US" dirty="0" smtClean="0">
                <a:solidFill>
                  <a:srgbClr val="3F5767"/>
                </a:solidFill>
              </a:rPr>
              <a:t> </a:t>
            </a:r>
            <a:r>
              <a:rPr lang="en-US" altLang="zh-CN" dirty="0" smtClean="0">
                <a:solidFill>
                  <a:srgbClr val="3F5767"/>
                </a:solidFill>
              </a:rPr>
              <a:t>Tester</a:t>
            </a:r>
            <a:endParaRPr lang="en-US" dirty="0">
              <a:solidFill>
                <a:srgbClr val="3F5767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6066970" y="2773561"/>
            <a:ext cx="1538515" cy="400109"/>
          </a:xfrm>
          <a:prstGeom prst="rect">
            <a:avLst/>
          </a:prstGeom>
          <a:solidFill>
            <a:srgbClr val="7CC6E1">
              <a:alpha val="2902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rgbClr val="3F5767"/>
                </a:solidFill>
              </a:rPr>
              <a:t>Senior</a:t>
            </a:r>
            <a:r>
              <a:rPr lang="zh-CN" altLang="en-US" dirty="0" smtClean="0">
                <a:solidFill>
                  <a:srgbClr val="3F5767"/>
                </a:solidFill>
              </a:rPr>
              <a:t> </a:t>
            </a:r>
            <a:r>
              <a:rPr lang="en-US" altLang="zh-CN" dirty="0" smtClean="0">
                <a:solidFill>
                  <a:srgbClr val="3F5767"/>
                </a:solidFill>
              </a:rPr>
              <a:t>Teller</a:t>
            </a:r>
            <a:endParaRPr lang="en-US" dirty="0">
              <a:solidFill>
                <a:srgbClr val="3F5767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7663542" y="2772895"/>
            <a:ext cx="2757714" cy="400109"/>
          </a:xfrm>
          <a:prstGeom prst="rect">
            <a:avLst/>
          </a:prstGeom>
          <a:solidFill>
            <a:srgbClr val="7CC6E1">
              <a:alpha val="2902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rgbClr val="3F5767"/>
                </a:solidFill>
              </a:rPr>
              <a:t>Senior</a:t>
            </a:r>
            <a:r>
              <a:rPr lang="zh-CN" altLang="en-US" dirty="0" smtClean="0">
                <a:solidFill>
                  <a:srgbClr val="3F5767"/>
                </a:solidFill>
              </a:rPr>
              <a:t> </a:t>
            </a:r>
            <a:r>
              <a:rPr lang="en-US" altLang="zh-CN" dirty="0" smtClean="0">
                <a:solidFill>
                  <a:srgbClr val="3F5767"/>
                </a:solidFill>
              </a:rPr>
              <a:t>Program</a:t>
            </a:r>
            <a:r>
              <a:rPr lang="zh-CN" altLang="en-US" dirty="0" smtClean="0">
                <a:solidFill>
                  <a:srgbClr val="3F5767"/>
                </a:solidFill>
              </a:rPr>
              <a:t> </a:t>
            </a:r>
            <a:r>
              <a:rPr lang="en-US" altLang="zh-CN" dirty="0" smtClean="0">
                <a:solidFill>
                  <a:srgbClr val="3F5767"/>
                </a:solidFill>
              </a:rPr>
              <a:t>Manager</a:t>
            </a:r>
            <a:endParaRPr lang="en-US" dirty="0">
              <a:solidFill>
                <a:srgbClr val="3F5767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76733" y="1770629"/>
            <a:ext cx="734786" cy="534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2258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628571" y="1802773"/>
            <a:ext cx="51961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solidFill>
                  <a:srgbClr val="3F5767"/>
                </a:solidFill>
              </a:rPr>
              <a:t>I</a:t>
            </a:r>
            <a:r>
              <a:rPr lang="zh-CN" altLang="en-US" sz="3200" dirty="0" smtClean="0">
                <a:solidFill>
                  <a:srgbClr val="3F5767"/>
                </a:solidFill>
              </a:rPr>
              <a:t> </a:t>
            </a:r>
            <a:r>
              <a:rPr lang="en-US" altLang="zh-CN" sz="3200" dirty="0" smtClean="0">
                <a:solidFill>
                  <a:srgbClr val="3F5767"/>
                </a:solidFill>
              </a:rPr>
              <a:t>want</a:t>
            </a:r>
            <a:r>
              <a:rPr lang="zh-CN" altLang="en-US" sz="3200" dirty="0" smtClean="0">
                <a:solidFill>
                  <a:srgbClr val="3F5767"/>
                </a:solidFill>
              </a:rPr>
              <a:t> </a:t>
            </a:r>
            <a:r>
              <a:rPr lang="en-US" altLang="zh-CN" sz="3200" dirty="0" smtClean="0">
                <a:solidFill>
                  <a:srgbClr val="3F5767"/>
                </a:solidFill>
              </a:rPr>
              <a:t>to</a:t>
            </a:r>
            <a:r>
              <a:rPr lang="zh-CN" altLang="en-US" sz="3200" dirty="0" smtClean="0">
                <a:solidFill>
                  <a:srgbClr val="3F5767"/>
                </a:solidFill>
              </a:rPr>
              <a:t> </a:t>
            </a:r>
            <a:r>
              <a:rPr lang="en-US" altLang="zh-CN" sz="3200" dirty="0" smtClean="0">
                <a:solidFill>
                  <a:srgbClr val="3F5767"/>
                </a:solidFill>
              </a:rPr>
              <a:t>be</a:t>
            </a:r>
            <a:r>
              <a:rPr lang="zh-CN" altLang="en-US" sz="3200" dirty="0" smtClean="0">
                <a:solidFill>
                  <a:srgbClr val="3F5767"/>
                </a:solidFill>
              </a:rPr>
              <a:t> </a:t>
            </a:r>
            <a:r>
              <a:rPr lang="en-US" altLang="zh-CN" sz="3200" dirty="0" smtClean="0">
                <a:solidFill>
                  <a:srgbClr val="3F5767"/>
                </a:solidFill>
              </a:rPr>
              <a:t>a</a:t>
            </a:r>
            <a:r>
              <a:rPr lang="zh-CN" altLang="en-US" sz="3200" dirty="0" smtClean="0">
                <a:solidFill>
                  <a:srgbClr val="3F5767"/>
                </a:solidFill>
              </a:rPr>
              <a:t> </a:t>
            </a:r>
            <a:endParaRPr lang="en-US" sz="3200" dirty="0">
              <a:solidFill>
                <a:srgbClr val="3F5767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096000" y="1786759"/>
            <a:ext cx="3294743" cy="584775"/>
          </a:xfrm>
          <a:prstGeom prst="rect">
            <a:avLst/>
          </a:prstGeom>
          <a:solidFill>
            <a:srgbClr val="7CC6E1">
              <a:alpha val="2902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6096000" y="1786758"/>
            <a:ext cx="37537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solidFill>
                  <a:srgbClr val="3F5767"/>
                </a:solidFill>
              </a:rPr>
              <a:t>S</a:t>
            </a:r>
            <a:r>
              <a:rPr lang="en-US" altLang="zh-CN" sz="3200" dirty="0" smtClean="0">
                <a:solidFill>
                  <a:srgbClr val="81D2F0"/>
                </a:solidFill>
              </a:rPr>
              <a:t>oftware</a:t>
            </a:r>
            <a:r>
              <a:rPr lang="zh-CN" altLang="en-US" sz="3200" dirty="0" smtClean="0">
                <a:solidFill>
                  <a:srgbClr val="81D2F0"/>
                </a:solidFill>
              </a:rPr>
              <a:t> </a:t>
            </a:r>
            <a:r>
              <a:rPr lang="en-US" altLang="zh-CN" sz="3200" dirty="0" smtClean="0">
                <a:solidFill>
                  <a:srgbClr val="81D2F0"/>
                </a:solidFill>
              </a:rPr>
              <a:t>Engineer</a:t>
            </a:r>
            <a:r>
              <a:rPr lang="zh-CN" altLang="en-US" sz="3200" dirty="0" smtClean="0">
                <a:solidFill>
                  <a:srgbClr val="81D2F0"/>
                </a:solidFill>
              </a:rPr>
              <a:t> </a:t>
            </a:r>
            <a:endParaRPr lang="en-US" sz="3200" dirty="0">
              <a:solidFill>
                <a:srgbClr val="81D2F0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046511" y="2772895"/>
            <a:ext cx="2032003" cy="400109"/>
          </a:xfrm>
          <a:prstGeom prst="rect">
            <a:avLst/>
          </a:prstGeom>
          <a:solidFill>
            <a:srgbClr val="7CC6E1">
              <a:alpha val="29020"/>
            </a:srgbClr>
          </a:solidFill>
          <a:ln w="28575">
            <a:solidFill>
              <a:srgbClr val="3F576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rgbClr val="3F5767"/>
                </a:solidFill>
              </a:rPr>
              <a:t>Software</a:t>
            </a:r>
            <a:r>
              <a:rPr lang="zh-CN" altLang="en-US" dirty="0" smtClean="0">
                <a:solidFill>
                  <a:srgbClr val="3F5767"/>
                </a:solidFill>
              </a:rPr>
              <a:t> </a:t>
            </a:r>
            <a:r>
              <a:rPr lang="en-US" altLang="zh-CN" dirty="0" smtClean="0">
                <a:solidFill>
                  <a:srgbClr val="3F5767"/>
                </a:solidFill>
              </a:rPr>
              <a:t>Engineer</a:t>
            </a:r>
            <a:endParaRPr lang="en-US" dirty="0">
              <a:solidFill>
                <a:srgbClr val="3F5767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151085" y="2774394"/>
            <a:ext cx="1843314" cy="400109"/>
          </a:xfrm>
          <a:prstGeom prst="rect">
            <a:avLst/>
          </a:prstGeom>
          <a:solidFill>
            <a:srgbClr val="7CC6E1">
              <a:alpha val="2902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rgbClr val="3F5767"/>
                </a:solidFill>
              </a:rPr>
              <a:t>Software</a:t>
            </a:r>
            <a:r>
              <a:rPr lang="zh-CN" altLang="en-US" dirty="0" smtClean="0">
                <a:solidFill>
                  <a:srgbClr val="3F5767"/>
                </a:solidFill>
              </a:rPr>
              <a:t> </a:t>
            </a:r>
            <a:r>
              <a:rPr lang="en-US" altLang="zh-CN" dirty="0" smtClean="0">
                <a:solidFill>
                  <a:srgbClr val="3F5767"/>
                </a:solidFill>
              </a:rPr>
              <a:t>Tester</a:t>
            </a:r>
            <a:endParaRPr lang="en-US" dirty="0">
              <a:solidFill>
                <a:srgbClr val="3F5767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6066970" y="2773561"/>
            <a:ext cx="1538515" cy="400109"/>
          </a:xfrm>
          <a:prstGeom prst="rect">
            <a:avLst/>
          </a:prstGeom>
          <a:solidFill>
            <a:srgbClr val="7CC6E1">
              <a:alpha val="2902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rgbClr val="3F5767"/>
                </a:solidFill>
              </a:rPr>
              <a:t>Senior</a:t>
            </a:r>
            <a:r>
              <a:rPr lang="zh-CN" altLang="en-US" dirty="0" smtClean="0">
                <a:solidFill>
                  <a:srgbClr val="3F5767"/>
                </a:solidFill>
              </a:rPr>
              <a:t> </a:t>
            </a:r>
            <a:r>
              <a:rPr lang="en-US" altLang="zh-CN" dirty="0" smtClean="0">
                <a:solidFill>
                  <a:srgbClr val="3F5767"/>
                </a:solidFill>
              </a:rPr>
              <a:t>Teller</a:t>
            </a:r>
            <a:endParaRPr lang="en-US" dirty="0">
              <a:solidFill>
                <a:srgbClr val="3F5767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7663542" y="2772895"/>
            <a:ext cx="2757714" cy="400109"/>
          </a:xfrm>
          <a:prstGeom prst="rect">
            <a:avLst/>
          </a:prstGeom>
          <a:solidFill>
            <a:srgbClr val="7CC6E1">
              <a:alpha val="2902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rgbClr val="3F5767"/>
                </a:solidFill>
              </a:rPr>
              <a:t>Senior</a:t>
            </a:r>
            <a:r>
              <a:rPr lang="zh-CN" altLang="en-US" dirty="0" smtClean="0">
                <a:solidFill>
                  <a:srgbClr val="3F5767"/>
                </a:solidFill>
              </a:rPr>
              <a:t> </a:t>
            </a:r>
            <a:r>
              <a:rPr lang="en-US" altLang="zh-CN" dirty="0" smtClean="0">
                <a:solidFill>
                  <a:srgbClr val="3F5767"/>
                </a:solidFill>
              </a:rPr>
              <a:t>Program</a:t>
            </a:r>
            <a:r>
              <a:rPr lang="zh-CN" altLang="en-US" dirty="0" smtClean="0">
                <a:solidFill>
                  <a:srgbClr val="3F5767"/>
                </a:solidFill>
              </a:rPr>
              <a:t> </a:t>
            </a:r>
            <a:r>
              <a:rPr lang="en-US" altLang="zh-CN" dirty="0" smtClean="0">
                <a:solidFill>
                  <a:srgbClr val="3F5767"/>
                </a:solidFill>
              </a:rPr>
              <a:t>Manager</a:t>
            </a:r>
            <a:endParaRPr lang="en-US" dirty="0">
              <a:solidFill>
                <a:srgbClr val="3F5767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9464" y="2905809"/>
            <a:ext cx="734786" cy="534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017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628571" y="1802773"/>
            <a:ext cx="51961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solidFill>
                  <a:srgbClr val="3F5767"/>
                </a:solidFill>
              </a:rPr>
              <a:t>I</a:t>
            </a:r>
            <a:r>
              <a:rPr lang="zh-CN" altLang="en-US" sz="3200" dirty="0" smtClean="0">
                <a:solidFill>
                  <a:srgbClr val="3F5767"/>
                </a:solidFill>
              </a:rPr>
              <a:t> </a:t>
            </a:r>
            <a:r>
              <a:rPr lang="en-US" altLang="zh-CN" sz="3200" dirty="0" smtClean="0">
                <a:solidFill>
                  <a:srgbClr val="3F5767"/>
                </a:solidFill>
              </a:rPr>
              <a:t>want</a:t>
            </a:r>
            <a:r>
              <a:rPr lang="zh-CN" altLang="en-US" sz="3200" dirty="0" smtClean="0">
                <a:solidFill>
                  <a:srgbClr val="3F5767"/>
                </a:solidFill>
              </a:rPr>
              <a:t> </a:t>
            </a:r>
            <a:r>
              <a:rPr lang="en-US" altLang="zh-CN" sz="3200" dirty="0" smtClean="0">
                <a:solidFill>
                  <a:srgbClr val="3F5767"/>
                </a:solidFill>
              </a:rPr>
              <a:t>to</a:t>
            </a:r>
            <a:r>
              <a:rPr lang="zh-CN" altLang="en-US" sz="3200" dirty="0" smtClean="0">
                <a:solidFill>
                  <a:srgbClr val="3F5767"/>
                </a:solidFill>
              </a:rPr>
              <a:t> </a:t>
            </a:r>
            <a:r>
              <a:rPr lang="en-US" altLang="zh-CN" sz="3200" dirty="0" smtClean="0">
                <a:solidFill>
                  <a:srgbClr val="3F5767"/>
                </a:solidFill>
              </a:rPr>
              <a:t>be</a:t>
            </a:r>
            <a:r>
              <a:rPr lang="zh-CN" altLang="en-US" sz="3200" dirty="0" smtClean="0">
                <a:solidFill>
                  <a:srgbClr val="3F5767"/>
                </a:solidFill>
              </a:rPr>
              <a:t> </a:t>
            </a:r>
            <a:r>
              <a:rPr lang="en-US" altLang="zh-CN" sz="3200" dirty="0" smtClean="0">
                <a:solidFill>
                  <a:srgbClr val="3F5767"/>
                </a:solidFill>
              </a:rPr>
              <a:t>a</a:t>
            </a:r>
            <a:r>
              <a:rPr lang="zh-CN" altLang="en-US" sz="3200" dirty="0" smtClean="0">
                <a:solidFill>
                  <a:srgbClr val="3F5767"/>
                </a:solidFill>
              </a:rPr>
              <a:t> </a:t>
            </a:r>
            <a:endParaRPr lang="en-US" sz="3200" dirty="0">
              <a:solidFill>
                <a:srgbClr val="3F5767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096000" y="1786759"/>
            <a:ext cx="3294743" cy="584775"/>
          </a:xfrm>
          <a:prstGeom prst="rect">
            <a:avLst/>
          </a:prstGeom>
          <a:solidFill>
            <a:srgbClr val="7CC6E1">
              <a:alpha val="2902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6096000" y="1786758"/>
            <a:ext cx="37537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solidFill>
                  <a:srgbClr val="3F5767"/>
                </a:solidFill>
              </a:rPr>
              <a:t>S</a:t>
            </a:r>
            <a:r>
              <a:rPr lang="en-US" altLang="zh-CN" sz="3200" dirty="0" smtClean="0">
                <a:solidFill>
                  <a:srgbClr val="81D2F0"/>
                </a:solidFill>
              </a:rPr>
              <a:t>oftware</a:t>
            </a:r>
            <a:r>
              <a:rPr lang="zh-CN" altLang="en-US" sz="3200" dirty="0" smtClean="0">
                <a:solidFill>
                  <a:srgbClr val="81D2F0"/>
                </a:solidFill>
              </a:rPr>
              <a:t> </a:t>
            </a:r>
            <a:r>
              <a:rPr lang="en-US" altLang="zh-CN" sz="3200" dirty="0" smtClean="0">
                <a:solidFill>
                  <a:srgbClr val="81D2F0"/>
                </a:solidFill>
              </a:rPr>
              <a:t>Engineer</a:t>
            </a:r>
            <a:r>
              <a:rPr lang="zh-CN" altLang="en-US" sz="3200" dirty="0" smtClean="0">
                <a:solidFill>
                  <a:srgbClr val="81D2F0"/>
                </a:solidFill>
              </a:rPr>
              <a:t> </a:t>
            </a:r>
            <a:endParaRPr lang="en-US" sz="3200" dirty="0">
              <a:solidFill>
                <a:srgbClr val="81D2F0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046511" y="2772895"/>
            <a:ext cx="2032003" cy="400109"/>
          </a:xfrm>
          <a:prstGeom prst="rect">
            <a:avLst/>
          </a:prstGeom>
          <a:solidFill>
            <a:srgbClr val="7CC6E1">
              <a:alpha val="29020"/>
            </a:srgbClr>
          </a:solidFill>
          <a:ln w="28575">
            <a:solidFill>
              <a:srgbClr val="3F576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rgbClr val="3F5767"/>
                </a:solidFill>
              </a:rPr>
              <a:t>Software</a:t>
            </a:r>
            <a:r>
              <a:rPr lang="zh-CN" altLang="en-US" dirty="0" smtClean="0">
                <a:solidFill>
                  <a:srgbClr val="3F5767"/>
                </a:solidFill>
              </a:rPr>
              <a:t> </a:t>
            </a:r>
            <a:r>
              <a:rPr lang="en-US" altLang="zh-CN" dirty="0" smtClean="0">
                <a:solidFill>
                  <a:srgbClr val="3F5767"/>
                </a:solidFill>
              </a:rPr>
              <a:t>Engineer</a:t>
            </a:r>
            <a:endParaRPr lang="en-US" dirty="0">
              <a:solidFill>
                <a:srgbClr val="3F5767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151085" y="2774394"/>
            <a:ext cx="1843314" cy="400109"/>
          </a:xfrm>
          <a:prstGeom prst="rect">
            <a:avLst/>
          </a:prstGeom>
          <a:solidFill>
            <a:srgbClr val="7CC6E1">
              <a:alpha val="2902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rgbClr val="3F5767"/>
                </a:solidFill>
              </a:rPr>
              <a:t>Software</a:t>
            </a:r>
            <a:r>
              <a:rPr lang="zh-CN" altLang="en-US" dirty="0" smtClean="0">
                <a:solidFill>
                  <a:srgbClr val="3F5767"/>
                </a:solidFill>
              </a:rPr>
              <a:t> </a:t>
            </a:r>
            <a:r>
              <a:rPr lang="en-US" altLang="zh-CN" dirty="0" smtClean="0">
                <a:solidFill>
                  <a:srgbClr val="3F5767"/>
                </a:solidFill>
              </a:rPr>
              <a:t>Tester</a:t>
            </a:r>
            <a:endParaRPr lang="en-US" dirty="0">
              <a:solidFill>
                <a:srgbClr val="3F5767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6066970" y="2773561"/>
            <a:ext cx="1538515" cy="400109"/>
          </a:xfrm>
          <a:prstGeom prst="rect">
            <a:avLst/>
          </a:prstGeom>
          <a:solidFill>
            <a:srgbClr val="7CC6E1">
              <a:alpha val="2902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rgbClr val="3F5767"/>
                </a:solidFill>
              </a:rPr>
              <a:t>Senior</a:t>
            </a:r>
            <a:r>
              <a:rPr lang="zh-CN" altLang="en-US" dirty="0" smtClean="0">
                <a:solidFill>
                  <a:srgbClr val="3F5767"/>
                </a:solidFill>
              </a:rPr>
              <a:t> </a:t>
            </a:r>
            <a:r>
              <a:rPr lang="en-US" altLang="zh-CN" dirty="0" smtClean="0">
                <a:solidFill>
                  <a:srgbClr val="3F5767"/>
                </a:solidFill>
              </a:rPr>
              <a:t>Teller</a:t>
            </a:r>
            <a:endParaRPr lang="en-US" dirty="0">
              <a:solidFill>
                <a:srgbClr val="3F5767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7663542" y="2772895"/>
            <a:ext cx="2757714" cy="400109"/>
          </a:xfrm>
          <a:prstGeom prst="rect">
            <a:avLst/>
          </a:prstGeom>
          <a:solidFill>
            <a:srgbClr val="7CC6E1">
              <a:alpha val="2902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rgbClr val="3F5767"/>
                </a:solidFill>
              </a:rPr>
              <a:t>Senior</a:t>
            </a:r>
            <a:r>
              <a:rPr lang="zh-CN" altLang="en-US" dirty="0" smtClean="0">
                <a:solidFill>
                  <a:srgbClr val="3F5767"/>
                </a:solidFill>
              </a:rPr>
              <a:t> </a:t>
            </a:r>
            <a:r>
              <a:rPr lang="en-US" altLang="zh-CN" dirty="0" smtClean="0">
                <a:solidFill>
                  <a:srgbClr val="3F5767"/>
                </a:solidFill>
              </a:rPr>
              <a:t>Program</a:t>
            </a:r>
            <a:r>
              <a:rPr lang="zh-CN" altLang="en-US" dirty="0" smtClean="0">
                <a:solidFill>
                  <a:srgbClr val="3F5767"/>
                </a:solidFill>
              </a:rPr>
              <a:t> </a:t>
            </a:r>
            <a:r>
              <a:rPr lang="en-US" altLang="zh-CN" dirty="0" smtClean="0">
                <a:solidFill>
                  <a:srgbClr val="3F5767"/>
                </a:solidFill>
              </a:rPr>
              <a:t>Manager</a:t>
            </a:r>
            <a:endParaRPr lang="en-US" dirty="0">
              <a:solidFill>
                <a:srgbClr val="3F5767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9464" y="2905809"/>
            <a:ext cx="734786" cy="534390"/>
          </a:xfrm>
          <a:prstGeom prst="rect">
            <a:avLst/>
          </a:prstGeom>
        </p:spPr>
      </p:pic>
      <p:sp>
        <p:nvSpPr>
          <p:cNvPr id="12" name="Oval 11"/>
          <p:cNvSpPr/>
          <p:nvPr/>
        </p:nvSpPr>
        <p:spPr>
          <a:xfrm>
            <a:off x="2818493" y="2823565"/>
            <a:ext cx="734786" cy="734786"/>
          </a:xfrm>
          <a:prstGeom prst="ellipse">
            <a:avLst/>
          </a:prstGeom>
          <a:solidFill>
            <a:schemeClr val="accent2">
              <a:alpha val="34000"/>
            </a:schemeClr>
          </a:solidFill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0075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255</TotalTime>
  <Words>1578</Words>
  <Application>Microsoft Macintosh PowerPoint</Application>
  <PresentationFormat>Widescreen</PresentationFormat>
  <Paragraphs>426</Paragraphs>
  <Slides>36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3" baseType="lpstr">
      <vt:lpstr>Calibri</vt:lpstr>
      <vt:lpstr>Calibri Light</vt:lpstr>
      <vt:lpstr>DengXian</vt:lpstr>
      <vt:lpstr>Mangal</vt:lpstr>
      <vt:lpstr>Segoe UI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15.0024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Lucas</dc:creator>
  <cp:lastModifiedBy>Lucas</cp:lastModifiedBy>
  <cp:revision>21</cp:revision>
  <dcterms:created xsi:type="dcterms:W3CDTF">2016-11-18T06:39:08Z</dcterms:created>
  <dcterms:modified xsi:type="dcterms:W3CDTF">2016-11-18T20:48:06Z</dcterms:modified>
</cp:coreProperties>
</file>